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73" r:id="rId2"/>
    <p:sldId id="300" r:id="rId3"/>
    <p:sldId id="299" r:id="rId4"/>
    <p:sldId id="302" r:id="rId5"/>
    <p:sldId id="301" r:id="rId6"/>
    <p:sldId id="303" r:id="rId7"/>
    <p:sldId id="304" r:id="rId8"/>
    <p:sldId id="305" r:id="rId9"/>
    <p:sldId id="306" r:id="rId10"/>
    <p:sldId id="29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526B957-7D94-4C1F-9810-447F1C532776}">
          <p14:sldIdLst>
            <p14:sldId id="273"/>
            <p14:sldId id="300"/>
            <p14:sldId id="299"/>
            <p14:sldId id="302"/>
            <p14:sldId id="301"/>
            <p14:sldId id="303"/>
            <p14:sldId id="304"/>
            <p14:sldId id="305"/>
            <p14:sldId id="306"/>
            <p14:sldId id="29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426B"/>
    <a:srgbClr val="254061"/>
    <a:srgbClr val="0E67A1"/>
    <a:srgbClr val="C0DEE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42"/>
    <p:restoredTop sz="91478"/>
  </p:normalViewPr>
  <p:slideViewPr>
    <p:cSldViewPr>
      <p:cViewPr varScale="1">
        <p:scale>
          <a:sx n="102" d="100"/>
          <a:sy n="102" d="100"/>
        </p:scale>
        <p:origin x="113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2" d="100"/>
          <a:sy n="62" d="100"/>
        </p:scale>
        <p:origin x="-234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103D7F7-97BD-49D0-B9CE-923848E1B6BB}" type="datetimeFigureOut">
              <a:rPr lang="en-GB" smtClean="0"/>
              <a:t>10/01/2017</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C8408D-2EBE-4F4F-8185-A57A1590B9A2}" type="slidenum">
              <a:rPr lang="en-GB" smtClean="0"/>
              <a:t>‹#›</a:t>
            </a:fld>
            <a:endParaRPr lang="en-GB"/>
          </a:p>
        </p:txBody>
      </p:sp>
    </p:spTree>
    <p:extLst>
      <p:ext uri="{BB962C8B-B14F-4D97-AF65-F5344CB8AC3E}">
        <p14:creationId xmlns:p14="http://schemas.microsoft.com/office/powerpoint/2010/main" val="2610280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60B371-BA4E-4D75-BE42-C76E8C8FE6AE}" type="datetimeFigureOut">
              <a:rPr lang="en-GB" smtClean="0"/>
              <a:t>10/01/2017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D08F07-51D3-455B-8EE2-94DE0DEDB954}" type="slidenum">
              <a:rPr lang="en-GB" smtClean="0"/>
              <a:t>‹#›</a:t>
            </a:fld>
            <a:endParaRPr lang="en-GB"/>
          </a:p>
        </p:txBody>
      </p:sp>
    </p:spTree>
    <p:extLst>
      <p:ext uri="{BB962C8B-B14F-4D97-AF65-F5344CB8AC3E}">
        <p14:creationId xmlns:p14="http://schemas.microsoft.com/office/powerpoint/2010/main" val="3935454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D08F07-51D3-455B-8EE2-94DE0DEDB954}" type="slidenum">
              <a:rPr lang="en-GB" smtClean="0"/>
              <a:t>4</a:t>
            </a:fld>
            <a:endParaRPr lang="en-GB"/>
          </a:p>
        </p:txBody>
      </p:sp>
    </p:spTree>
    <p:extLst>
      <p:ext uri="{BB962C8B-B14F-4D97-AF65-F5344CB8AC3E}">
        <p14:creationId xmlns:p14="http://schemas.microsoft.com/office/powerpoint/2010/main" val="11145510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886967"/>
            <a:ext cx="8062664" cy="1470025"/>
          </a:xfrm>
          <a:prstGeom prst="rect">
            <a:avLst/>
          </a:prstGeom>
        </p:spPr>
        <p:txBody>
          <a:bodyPr/>
          <a:lstStyle>
            <a:lvl1pPr algn="l">
              <a:defRPr/>
            </a:lvl1pPr>
          </a:lstStyle>
          <a:p>
            <a:r>
              <a:rPr lang="en-US" dirty="0"/>
              <a:t>Click to edit Master title style</a:t>
            </a:r>
            <a:endParaRPr lang="en-GB" dirty="0"/>
          </a:p>
        </p:txBody>
      </p:sp>
      <p:sp>
        <p:nvSpPr>
          <p:cNvPr id="3" name="Subtitle 2"/>
          <p:cNvSpPr>
            <a:spLocks noGrp="1"/>
          </p:cNvSpPr>
          <p:nvPr>
            <p:ph type="subTitle" idx="1"/>
          </p:nvPr>
        </p:nvSpPr>
        <p:spPr>
          <a:xfrm>
            <a:off x="395536" y="3789040"/>
            <a:ext cx="7376864"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121194035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916832"/>
            <a:ext cx="8229600" cy="420933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47C3808-D0E5-4D15-A9FF-8BA6ECFFB88B}" type="datetimeFigureOut">
              <a:rPr lang="en-GB" smtClean="0"/>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2E422D-0E65-4B81-9088-EA407164B4A1}" type="slidenum">
              <a:rPr lang="en-GB" smtClean="0"/>
              <a:t>‹#›</a:t>
            </a:fld>
            <a:endParaRPr lang="en-GB"/>
          </a:p>
        </p:txBody>
      </p:sp>
    </p:spTree>
    <p:extLst>
      <p:ext uri="{BB962C8B-B14F-4D97-AF65-F5344CB8AC3E}">
        <p14:creationId xmlns:p14="http://schemas.microsoft.com/office/powerpoint/2010/main" val="315471239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834726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Content Placeholder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9" y="980728"/>
            <a:ext cx="8229600" cy="216024"/>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056785" y="6159998"/>
            <a:ext cx="2051719" cy="725386"/>
          </a:xfrm>
          <a:prstGeom prst="rect">
            <a:avLst/>
          </a:prstGeom>
        </p:spPr>
      </p:pic>
      <p:sp>
        <p:nvSpPr>
          <p:cNvPr id="10" name="Rectangle 9"/>
          <p:cNvSpPr/>
          <p:nvPr userDrawn="1"/>
        </p:nvSpPr>
        <p:spPr>
          <a:xfrm>
            <a:off x="0" y="6597352"/>
            <a:ext cx="2051720" cy="260648"/>
          </a:xfrm>
          <a:prstGeom prst="rect">
            <a:avLst/>
          </a:prstGeom>
          <a:solidFill>
            <a:srgbClr val="0E67A1">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Daniel</a:t>
            </a:r>
            <a:r>
              <a:rPr lang="en-GB" baseline="0" dirty="0"/>
              <a:t> Danzerl</a:t>
            </a:r>
            <a:endParaRPr lang="en-GB" dirty="0"/>
          </a:p>
        </p:txBody>
      </p:sp>
      <p:sp>
        <p:nvSpPr>
          <p:cNvPr id="11" name="Rectangle 10"/>
          <p:cNvSpPr/>
          <p:nvPr userDrawn="1"/>
        </p:nvSpPr>
        <p:spPr>
          <a:xfrm>
            <a:off x="2030867" y="6597352"/>
            <a:ext cx="5025917" cy="260648"/>
          </a:xfrm>
          <a:prstGeom prst="rect">
            <a:avLst/>
          </a:prstGeom>
          <a:solidFill>
            <a:srgbClr val="C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aseline="0" dirty="0">
                <a:solidFill>
                  <a:srgbClr val="0E67A1"/>
                </a:solidFill>
              </a:rPr>
              <a:t>Reactive Power Capabilities of Wind Generators </a:t>
            </a:r>
            <a:endParaRPr lang="en-GB" dirty="0">
              <a:solidFill>
                <a:srgbClr val="0E67A1"/>
              </a:solidFill>
            </a:endParaRPr>
          </a:p>
        </p:txBody>
      </p:sp>
    </p:spTree>
    <p:extLst>
      <p:ext uri="{BB962C8B-B14F-4D97-AF65-F5344CB8AC3E}">
        <p14:creationId xmlns:p14="http://schemas.microsoft.com/office/powerpoint/2010/main" val="138395699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544" y="4406900"/>
            <a:ext cx="8027169" cy="1362075"/>
          </a:xfrm>
          <a:prstGeom prst="rect">
            <a:avLst/>
          </a:prstGeom>
        </p:spPr>
        <p:txBody>
          <a:bodyPr anchor="t"/>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467544" y="2906713"/>
            <a:ext cx="802716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47C3808-D0E5-4D15-A9FF-8BA6ECFFB88B}" type="datetimeFigureOut">
              <a:rPr lang="en-GB" smtClean="0"/>
              <a:t>10/01/2017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2E422D-0E65-4B81-9088-EA407164B4A1}" type="slidenum">
              <a:rPr lang="en-GB" smtClean="0"/>
              <a:t>‹#›</a:t>
            </a:fld>
            <a:endParaRPr lang="en-GB"/>
          </a:p>
        </p:txBody>
      </p:sp>
    </p:spTree>
    <p:extLst>
      <p:ext uri="{BB962C8B-B14F-4D97-AF65-F5344CB8AC3E}">
        <p14:creationId xmlns:p14="http://schemas.microsoft.com/office/powerpoint/2010/main" val="245314868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67544" y="1772816"/>
            <a:ext cx="6707088" cy="936104"/>
          </a:xfrm>
          <a:prstGeom prst="rect">
            <a:avLst/>
          </a:prstGeo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457200" y="2924944"/>
            <a:ext cx="4038600" cy="320121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2924944"/>
            <a:ext cx="4038600" cy="320121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C47C3808-D0E5-4D15-A9FF-8BA6ECFFB88B}" type="datetimeFigureOut">
              <a:rPr lang="en-GB" smtClean="0"/>
              <a:t>10/01/2017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2E422D-0E65-4B81-9088-EA407164B4A1}" type="slidenum">
              <a:rPr lang="en-GB" smtClean="0"/>
              <a:t>‹#›</a:t>
            </a:fld>
            <a:endParaRPr lang="en-GB"/>
          </a:p>
        </p:txBody>
      </p:sp>
    </p:spTree>
    <p:extLst>
      <p:ext uri="{BB962C8B-B14F-4D97-AF65-F5344CB8AC3E}">
        <p14:creationId xmlns:p14="http://schemas.microsoft.com/office/powerpoint/2010/main" val="265887065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916832"/>
            <a:ext cx="6707088" cy="936104"/>
          </a:xfrm>
          <a:prstGeom prst="rect">
            <a:avLst/>
          </a:prstGeom>
        </p:spPr>
        <p:txBody>
          <a:bodyPr/>
          <a:lstStyle>
            <a:lvl1pPr>
              <a:defRPr sz="3600"/>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C47C3808-D0E5-4D15-A9FF-8BA6ECFFB88B}" type="datetimeFigureOut">
              <a:rPr lang="en-GB" smtClean="0"/>
              <a:t>10/01/2017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2E422D-0E65-4B81-9088-EA407164B4A1}" type="slidenum">
              <a:rPr lang="en-GB" smtClean="0"/>
              <a:t>‹#›</a:t>
            </a:fld>
            <a:endParaRPr lang="en-GB"/>
          </a:p>
        </p:txBody>
      </p:sp>
    </p:spTree>
    <p:extLst>
      <p:ext uri="{BB962C8B-B14F-4D97-AF65-F5344CB8AC3E}">
        <p14:creationId xmlns:p14="http://schemas.microsoft.com/office/powerpoint/2010/main" val="36522378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4583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844824"/>
            <a:ext cx="5111750" cy="428133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844824"/>
            <a:ext cx="3008313" cy="428133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47C3808-D0E5-4D15-A9FF-8BA6ECFFB88B}" type="datetimeFigureOut">
              <a:rPr lang="en-GB" smtClean="0"/>
              <a:t>10/01/2017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2E422D-0E65-4B81-9088-EA407164B4A1}" type="slidenum">
              <a:rPr lang="en-GB" smtClean="0"/>
              <a:t>‹#›</a:t>
            </a:fld>
            <a:endParaRPr lang="en-GB"/>
          </a:p>
        </p:txBody>
      </p:sp>
    </p:spTree>
    <p:extLst>
      <p:ext uri="{BB962C8B-B14F-4D97-AF65-F5344CB8AC3E}">
        <p14:creationId xmlns:p14="http://schemas.microsoft.com/office/powerpoint/2010/main" val="341796793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1772816"/>
            <a:ext cx="5486400" cy="295475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47C3808-D0E5-4D15-A9FF-8BA6ECFFB88B}" type="datetimeFigureOut">
              <a:rPr lang="en-GB" smtClean="0"/>
              <a:t>10/01/2017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2E422D-0E65-4B81-9088-EA407164B4A1}" type="slidenum">
              <a:rPr lang="en-GB" smtClean="0"/>
              <a:t>‹#›</a:t>
            </a:fld>
            <a:endParaRPr lang="en-GB"/>
          </a:p>
        </p:txBody>
      </p:sp>
    </p:spTree>
    <p:extLst>
      <p:ext uri="{BB962C8B-B14F-4D97-AF65-F5344CB8AC3E}">
        <p14:creationId xmlns:p14="http://schemas.microsoft.com/office/powerpoint/2010/main" val="103989044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88840"/>
            <a:ext cx="8229600" cy="41373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fld id="{C47C3808-D0E5-4D15-A9FF-8BA6ECFFB88B}" type="datetimeFigureOut">
              <a:rPr lang="en-GB" smtClean="0"/>
              <a:pPr/>
              <a:t>10/01/2017</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34" charset="0"/>
                <a:cs typeface="Arial" pitchFamily="34" charset="0"/>
              </a:defRPr>
            </a:lvl1pPr>
          </a:lstStyle>
          <a:p>
            <a:fld id="{AD2E422D-0E65-4B81-9088-EA407164B4A1}" type="slidenum">
              <a:rPr lang="en-GB" smtClean="0"/>
              <a:pPr/>
              <a:t>‹#›</a:t>
            </a:fld>
            <a:endParaRPr lang="en-GB" dirty="0"/>
          </a:p>
        </p:txBody>
      </p:sp>
    </p:spTree>
    <p:extLst>
      <p:ext uri="{BB962C8B-B14F-4D97-AF65-F5344CB8AC3E}">
        <p14:creationId xmlns:p14="http://schemas.microsoft.com/office/powerpoint/2010/main" val="1531003426"/>
      </p:ext>
    </p:extLst>
  </p:cSld>
  <p:clrMap bg1="lt1" tx1="dk1" bg2="lt2" tx2="dk2" accent1="accent1" accent2="accent2" accent3="accent3" accent4="accent4" accent5="accent5" accent6="accent6" hlink="hlink" folHlink="folHlink"/>
  <p:sldLayoutIdLst>
    <p:sldLayoutId id="2147483675" r:id="rId1"/>
    <p:sldLayoutId id="2147483663" r:id="rId2"/>
    <p:sldLayoutId id="2147483650" r:id="rId3"/>
    <p:sldLayoutId id="2147483651" r:id="rId4"/>
    <p:sldLayoutId id="2147483652" r:id="rId5"/>
    <p:sldLayoutId id="2147483654" r:id="rId6"/>
    <p:sldLayoutId id="2147483664"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xStyles>
    <p:titleStyle>
      <a:lvl1pPr algn="l" defTabSz="914400" rtl="0" eaLnBrk="1" latinLnBrk="0" hangingPunct="1">
        <a:spcBef>
          <a:spcPct val="0"/>
        </a:spcBef>
        <a:buNone/>
        <a:defRPr sz="40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aniel.danzerl@strath.ac.uk" TargetMode="External"/><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emf"/><Relationship Id="rId7" Type="http://schemas.openxmlformats.org/officeDocument/2006/relationships/image" Target="../media/image10.emf"/><Relationship Id="rId12"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9.emf"/><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6.emf"/><Relationship Id="rId5" Type="http://schemas.openxmlformats.org/officeDocument/2006/relationships/package" Target="../embeddings/Microsoft_Excel_Worksheet.xlsx"/><Relationship Id="rId4" Type="http://schemas.openxmlformats.org/officeDocument/2006/relationships/image" Target="../media/image18.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1.emf"/><Relationship Id="rId5" Type="http://schemas.openxmlformats.org/officeDocument/2006/relationships/oleObject" Target="../embeddings/oleObject1.bin"/><Relationship Id="rId4" Type="http://schemas.openxmlformats.org/officeDocument/2006/relationships/image" Target="../media/image23.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25.emf"/><Relationship Id="rId5" Type="http://schemas.openxmlformats.org/officeDocument/2006/relationships/package" Target="../embeddings/Microsoft_Excel_Worksheet1.xlsx"/><Relationship Id="rId4" Type="http://schemas.openxmlformats.org/officeDocument/2006/relationships/image" Target="../media/image27.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image" Target="../media/image31.emf"/><Relationship Id="rId5" Type="http://schemas.openxmlformats.org/officeDocument/2006/relationships/package" Target="../embeddings/Microsoft_Excel_Worksheet2.xlsx"/><Relationship Id="rId4" Type="http://schemas.openxmlformats.org/officeDocument/2006/relationships/image" Target="../media/image30.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image" Target="../media/image32.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867" y="419521"/>
            <a:ext cx="8748464" cy="1368152"/>
          </a:xfrm>
        </p:spPr>
        <p:txBody>
          <a:bodyPr/>
          <a:lstStyle/>
          <a:p>
            <a:r>
              <a:rPr lang="en-GB" sz="5400" b="1" dirty="0">
                <a:solidFill>
                  <a:srgbClr val="03426B"/>
                </a:solidFill>
                <a:latin typeface="Gill Sans MT" panose="020B0502020104020203" pitchFamily="34" charset="0"/>
              </a:rPr>
              <a:t>Reactive Power Capabilities of Distributed Wind Generators </a:t>
            </a:r>
          </a:p>
        </p:txBody>
      </p:sp>
      <p:sp>
        <p:nvSpPr>
          <p:cNvPr id="3" name="Subtitle 2"/>
          <p:cNvSpPr>
            <a:spLocks noGrp="1"/>
          </p:cNvSpPr>
          <p:nvPr>
            <p:ph type="subTitle" idx="1"/>
          </p:nvPr>
        </p:nvSpPr>
        <p:spPr/>
        <p:txBody>
          <a:bodyPr>
            <a:normAutofit/>
          </a:bodyPr>
          <a:lstStyle/>
          <a:p>
            <a:pPr algn="ctr"/>
            <a:r>
              <a:rPr lang="en-GB" sz="2800" dirty="0">
                <a:solidFill>
                  <a:schemeClr val="bg1">
                    <a:lumMod val="50000"/>
                  </a:schemeClr>
                </a:solidFill>
                <a:latin typeface="Gill Sans MT" panose="020B0502020104020203" pitchFamily="34" charset="0"/>
              </a:rPr>
              <a:t>Daniel Danzerl</a:t>
            </a:r>
          </a:p>
          <a:p>
            <a:pPr algn="ctr"/>
            <a:r>
              <a:rPr lang="en-GB" sz="2800" dirty="0">
                <a:solidFill>
                  <a:schemeClr val="bg1">
                    <a:lumMod val="50000"/>
                  </a:schemeClr>
                </a:solidFill>
                <a:latin typeface="Gill Sans MT" panose="020B0502020104020203" pitchFamily="34" charset="0"/>
                <a:hlinkClick r:id="rId3"/>
              </a:rPr>
              <a:t>daniel.danzerl@strath.ac.uk</a:t>
            </a:r>
            <a:r>
              <a:rPr lang="en-GB" sz="2800" dirty="0">
                <a:solidFill>
                  <a:schemeClr val="bg1">
                    <a:lumMod val="50000"/>
                  </a:schemeClr>
                </a:solidFill>
                <a:latin typeface="Gill Sans MT" panose="020B0502020104020203" pitchFamily="34" charset="0"/>
              </a:rPr>
              <a:t>	</a:t>
            </a:r>
          </a:p>
          <a:p>
            <a:pPr algn="just"/>
            <a:r>
              <a:rPr lang="en-GB" sz="2800" dirty="0">
                <a:solidFill>
                  <a:schemeClr val="bg1">
                    <a:lumMod val="50000"/>
                  </a:schemeClr>
                </a:solidFill>
                <a:latin typeface="Gill Sans MT" panose="020B0502020104020203" pitchFamily="34" charset="0"/>
              </a:rPr>
              <a:t>Supervisors :  Simon Gill,   </a:t>
            </a:r>
            <a:r>
              <a:rPr lang="en-GB" sz="2800" dirty="0" err="1">
                <a:solidFill>
                  <a:schemeClr val="bg1">
                    <a:lumMod val="50000"/>
                  </a:schemeClr>
                </a:solidFill>
                <a:latin typeface="Gill Sans MT" panose="020B0502020104020203" pitchFamily="34" charset="0"/>
              </a:rPr>
              <a:t>Olimpo</a:t>
            </a:r>
            <a:r>
              <a:rPr lang="en-GB" sz="2800" dirty="0">
                <a:solidFill>
                  <a:schemeClr val="bg1">
                    <a:lumMod val="50000"/>
                  </a:schemeClr>
                </a:solidFill>
                <a:latin typeface="Gill Sans MT" panose="020B0502020104020203" pitchFamily="34" charset="0"/>
              </a:rPr>
              <a:t> Anaya-Lara</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56785" y="6159998"/>
            <a:ext cx="2051719" cy="725386"/>
          </a:xfrm>
          <a:prstGeom prst="rect">
            <a:avLst/>
          </a:prstGeom>
        </p:spPr>
      </p:pic>
      <p:pic>
        <p:nvPicPr>
          <p:cNvPr id="5"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3299" y="2780928"/>
            <a:ext cx="8229600" cy="216024"/>
          </a:xfrm>
          <a:prstGeom prst="rect">
            <a:avLst/>
          </a:prstGeom>
        </p:spPr>
      </p:pic>
    </p:spTree>
    <p:extLst>
      <p:ext uri="{BB962C8B-B14F-4D97-AF65-F5344CB8AC3E}">
        <p14:creationId xmlns:p14="http://schemas.microsoft.com/office/powerpoint/2010/main" val="2638603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p:cNvSpPr txBox="1">
            <a:spLocks/>
          </p:cNvSpPr>
          <p:nvPr/>
        </p:nvSpPr>
        <p:spPr>
          <a:xfrm>
            <a:off x="2250138" y="116632"/>
            <a:ext cx="3307684" cy="720080"/>
          </a:xfrm>
          <a:prstGeom prst="rect">
            <a:avLst/>
          </a:prstGeom>
        </p:spPr>
        <p:txBody>
          <a:bodyPr/>
          <a:lstStyle>
            <a:lvl1pPr algn="l" defTabSz="914400" rtl="0" eaLnBrk="1" latinLnBrk="0" hangingPunct="1">
              <a:spcBef>
                <a:spcPct val="0"/>
              </a:spcBef>
              <a:buNone/>
              <a:defRPr sz="4000" kern="1200">
                <a:solidFill>
                  <a:schemeClr val="tx1"/>
                </a:solidFill>
                <a:latin typeface="Arial" pitchFamily="34" charset="0"/>
                <a:ea typeface="+mj-ea"/>
                <a:cs typeface="Arial" pitchFamily="34" charset="0"/>
              </a:defRPr>
            </a:lvl1pPr>
          </a:lstStyle>
          <a:p>
            <a:pPr algn="ctr"/>
            <a:r>
              <a:rPr lang="en-GB" dirty="0">
                <a:solidFill>
                  <a:srgbClr val="03426B"/>
                </a:solidFill>
                <a:latin typeface="Gill Sans MT" panose="020B0502020104020203" pitchFamily="34" charset="0"/>
              </a:rPr>
              <a:t>Questions </a:t>
            </a:r>
            <a:r>
              <a:rPr lang="en-GB" dirty="0">
                <a:solidFill>
                  <a:srgbClr val="03426B"/>
                </a:solidFill>
                <a:latin typeface="+mj-lt"/>
              </a:rPr>
              <a:t>?</a:t>
            </a:r>
            <a:endParaRPr lang="en-GB" dirty="0">
              <a:solidFill>
                <a:srgbClr val="03426B"/>
              </a:solidFill>
              <a:latin typeface="Gill Sans MT" panose="020B0502020104020203"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099" y="4996402"/>
            <a:ext cx="1971645" cy="1312918"/>
          </a:xfrm>
          <a:prstGeom prst="rect">
            <a:avLst/>
          </a:prstGeom>
        </p:spPr>
      </p:pic>
      <p:sp>
        <p:nvSpPr>
          <p:cNvPr id="9" name="Title 7"/>
          <p:cNvSpPr txBox="1">
            <a:spLocks/>
          </p:cNvSpPr>
          <p:nvPr/>
        </p:nvSpPr>
        <p:spPr>
          <a:xfrm>
            <a:off x="2051720" y="1584146"/>
            <a:ext cx="5040560" cy="720080"/>
          </a:xfrm>
          <a:prstGeom prst="rect">
            <a:avLst/>
          </a:prstGeom>
        </p:spPr>
        <p:txBody>
          <a:bodyPr/>
          <a:lstStyle>
            <a:lvl1pPr algn="l" defTabSz="914400" rtl="0" eaLnBrk="1" latinLnBrk="0" hangingPunct="1">
              <a:spcBef>
                <a:spcPct val="0"/>
              </a:spcBef>
              <a:buNone/>
              <a:defRPr sz="4000" kern="1200">
                <a:solidFill>
                  <a:schemeClr val="tx1"/>
                </a:solidFill>
                <a:latin typeface="Arial" pitchFamily="34" charset="0"/>
                <a:ea typeface="+mj-ea"/>
                <a:cs typeface="Arial" pitchFamily="34" charset="0"/>
              </a:defRPr>
            </a:lvl1pPr>
          </a:lstStyle>
          <a:p>
            <a:r>
              <a:rPr lang="en-GB" sz="2800" dirty="0" err="1">
                <a:solidFill>
                  <a:srgbClr val="03426B"/>
                </a:solidFill>
                <a:latin typeface="Gill Sans MT" panose="020B0502020104020203" pitchFamily="34" charset="0"/>
              </a:rPr>
              <a:t>futurewind</a:t>
            </a:r>
            <a:r>
              <a:rPr lang="en-GB" sz="2800" dirty="0">
                <a:solidFill>
                  <a:srgbClr val="03426B"/>
                </a:solidFill>
                <a:latin typeface="Gill Sans MT" panose="020B0502020104020203" pitchFamily="34" charset="0"/>
              </a:rPr>
              <a:t> 2017 is sponsored by:</a:t>
            </a:r>
          </a:p>
        </p:txBody>
      </p:sp>
      <p:sp>
        <p:nvSpPr>
          <p:cNvPr id="10" name="Title 7"/>
          <p:cNvSpPr txBox="1">
            <a:spLocks/>
          </p:cNvSpPr>
          <p:nvPr/>
        </p:nvSpPr>
        <p:spPr>
          <a:xfrm>
            <a:off x="2483768" y="5402588"/>
            <a:ext cx="6552727" cy="720080"/>
          </a:xfrm>
          <a:prstGeom prst="rect">
            <a:avLst/>
          </a:prstGeom>
        </p:spPr>
        <p:txBody>
          <a:bodyPr/>
          <a:lstStyle>
            <a:lvl1pPr algn="l" defTabSz="914400" rtl="0" eaLnBrk="1" latinLnBrk="0" hangingPunct="1">
              <a:spcBef>
                <a:spcPct val="0"/>
              </a:spcBef>
              <a:buNone/>
              <a:defRPr sz="4000" kern="1200">
                <a:solidFill>
                  <a:schemeClr val="tx1"/>
                </a:solidFill>
                <a:latin typeface="Arial" pitchFamily="34" charset="0"/>
                <a:ea typeface="+mj-ea"/>
                <a:cs typeface="Arial" pitchFamily="34" charset="0"/>
              </a:defRPr>
            </a:lvl1pPr>
          </a:lstStyle>
          <a:p>
            <a:r>
              <a:rPr lang="en-GB" sz="2200" dirty="0">
                <a:solidFill>
                  <a:srgbClr val="03426B"/>
                </a:solidFill>
                <a:latin typeface="Gill Sans MT" panose="020B0502020104020203" pitchFamily="34" charset="0"/>
              </a:rPr>
              <a:t>Organised by the Wind &amp; Marine Energy Systems CDT</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2856" y="2140503"/>
            <a:ext cx="1825248" cy="121648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407380"/>
            <a:ext cx="9144000" cy="1173748"/>
          </a:xfrm>
          <a:prstGeom prst="rect">
            <a:avLst/>
          </a:prstGeom>
        </p:spPr>
      </p:pic>
    </p:spTree>
    <p:extLst>
      <p:ext uri="{BB962C8B-B14F-4D97-AF65-F5344CB8AC3E}">
        <p14:creationId xmlns:p14="http://schemas.microsoft.com/office/powerpoint/2010/main" val="1316331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4294967295"/>
          </p:nvPr>
        </p:nvSpPr>
        <p:spPr>
          <a:xfrm>
            <a:off x="457200" y="1595933"/>
            <a:ext cx="8229600" cy="4281339"/>
          </a:xfrm>
        </p:spPr>
        <p:txBody>
          <a:bodyPr>
            <a:normAutofit/>
          </a:bodyPr>
          <a:lstStyle/>
          <a:p>
            <a:r>
              <a:rPr lang="en-GB" dirty="0">
                <a:solidFill>
                  <a:srgbClr val="03426B"/>
                </a:solidFill>
                <a:latin typeface="Gill Sans MT" panose="020B0502020104020203" pitchFamily="34" charset="0"/>
              </a:rPr>
              <a:t>Motivation</a:t>
            </a:r>
          </a:p>
          <a:p>
            <a:endParaRPr lang="en-GB" dirty="0">
              <a:solidFill>
                <a:srgbClr val="03426B"/>
              </a:solidFill>
              <a:latin typeface="Gill Sans MT" panose="020B0502020104020203" pitchFamily="34" charset="0"/>
            </a:endParaRPr>
          </a:p>
          <a:p>
            <a:r>
              <a:rPr lang="en-GB" dirty="0">
                <a:solidFill>
                  <a:srgbClr val="03426B"/>
                </a:solidFill>
                <a:latin typeface="Gill Sans MT" panose="020B0502020104020203" pitchFamily="34" charset="0"/>
              </a:rPr>
              <a:t>Case-study </a:t>
            </a:r>
          </a:p>
          <a:p>
            <a:endParaRPr lang="en-GB" dirty="0">
              <a:solidFill>
                <a:srgbClr val="03426B"/>
              </a:solidFill>
              <a:latin typeface="Gill Sans MT" panose="020B0502020104020203" pitchFamily="34" charset="0"/>
            </a:endParaRPr>
          </a:p>
          <a:p>
            <a:r>
              <a:rPr lang="en-GB" dirty="0">
                <a:solidFill>
                  <a:srgbClr val="03426B"/>
                </a:solidFill>
                <a:latin typeface="Gill Sans MT" panose="020B0502020104020203" pitchFamily="34" charset="0"/>
              </a:rPr>
              <a:t>Results </a:t>
            </a:r>
          </a:p>
          <a:p>
            <a:endParaRPr lang="en-GB" dirty="0">
              <a:solidFill>
                <a:srgbClr val="03426B"/>
              </a:solidFill>
              <a:latin typeface="Gill Sans MT" panose="020B0502020104020203" pitchFamily="34" charset="0"/>
            </a:endParaRPr>
          </a:p>
          <a:p>
            <a:r>
              <a:rPr lang="en-GB" dirty="0">
                <a:solidFill>
                  <a:srgbClr val="03426B"/>
                </a:solidFill>
                <a:latin typeface="Gill Sans MT" panose="020B0502020104020203" pitchFamily="34" charset="0"/>
              </a:rPr>
              <a:t>Conclusion</a:t>
            </a:r>
          </a:p>
          <a:p>
            <a:pPr marL="0" indent="0">
              <a:buNone/>
            </a:pPr>
            <a:endParaRPr lang="en-GB" dirty="0">
              <a:solidFill>
                <a:srgbClr val="03426B"/>
              </a:solidFill>
              <a:latin typeface="Gill Sans MT" panose="020B0502020104020203" pitchFamily="34" charset="0"/>
            </a:endParaRPr>
          </a:p>
          <a:p>
            <a:endParaRPr lang="en-GB" dirty="0">
              <a:solidFill>
                <a:srgbClr val="03426B"/>
              </a:solidFill>
              <a:latin typeface="Gill Sans MT" panose="020B0502020104020203" pitchFamily="34" charset="0"/>
            </a:endParaRPr>
          </a:p>
        </p:txBody>
      </p:sp>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Outline</a:t>
            </a:r>
          </a:p>
        </p:txBody>
      </p:sp>
    </p:spTree>
    <p:extLst>
      <p:ext uri="{BB962C8B-B14F-4D97-AF65-F5344CB8AC3E}">
        <p14:creationId xmlns:p14="http://schemas.microsoft.com/office/powerpoint/2010/main" val="654732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1000"/>
                                        <p:tgtEl>
                                          <p:spTgt spid="9">
                                            <p:txEl>
                                              <p:pRg st="4" end="4"/>
                                            </p:txEl>
                                          </p:spTgt>
                                        </p:tgtEl>
                                      </p:cBhvr>
                                    </p:animEffect>
                                    <p:anim calcmode="lin" valueType="num">
                                      <p:cBhvr>
                                        <p:cTn id="18"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fade">
                                      <p:cBhvr>
                                        <p:cTn id="24" dur="1000"/>
                                        <p:tgtEl>
                                          <p:spTgt spid="9">
                                            <p:txEl>
                                              <p:pRg st="6" end="6"/>
                                            </p:txEl>
                                          </p:spTgt>
                                        </p:tgtEl>
                                      </p:cBhvr>
                                    </p:animEffect>
                                    <p:anim calcmode="lin" valueType="num">
                                      <p:cBhvr>
                                        <p:cTn id="25"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Motivation</a:t>
            </a:r>
          </a:p>
        </p:txBody>
      </p:sp>
      <p:sp>
        <p:nvSpPr>
          <p:cNvPr id="5" name="Title 7"/>
          <p:cNvSpPr txBox="1">
            <a:spLocks/>
          </p:cNvSpPr>
          <p:nvPr/>
        </p:nvSpPr>
        <p:spPr>
          <a:xfrm>
            <a:off x="251520" y="1124744"/>
            <a:ext cx="8136904" cy="5040560"/>
          </a:xfrm>
          <a:prstGeom prst="rect">
            <a:avLst/>
          </a:prstGeom>
        </p:spPr>
        <p:txBody>
          <a:bodyPr/>
          <a:lstStyle>
            <a:lvl1pPr algn="l" defTabSz="914400" rtl="0" eaLnBrk="1" latinLnBrk="0" hangingPunct="1">
              <a:spcBef>
                <a:spcPct val="0"/>
              </a:spcBef>
              <a:buNone/>
              <a:defRPr sz="4000" kern="1200">
                <a:solidFill>
                  <a:schemeClr val="tx1"/>
                </a:solidFill>
                <a:latin typeface="Arial" pitchFamily="34" charset="0"/>
                <a:ea typeface="+mj-ea"/>
                <a:cs typeface="Arial" pitchFamily="34" charset="0"/>
              </a:defRPr>
            </a:lvl1pPr>
          </a:lstStyle>
          <a:p>
            <a:endParaRPr lang="en-GB" sz="1800" dirty="0">
              <a:solidFill>
                <a:srgbClr val="03426B"/>
              </a:solidFill>
              <a:latin typeface="Gill Sans MT" panose="020B0502020104020203" pitchFamily="34" charset="0"/>
            </a:endParaRPr>
          </a:p>
          <a:p>
            <a:pPr marL="285750" indent="-285750">
              <a:buFont typeface="Arial" panose="020B0604020202020204" pitchFamily="34" charset="0"/>
              <a:buChar char="•"/>
            </a:pPr>
            <a:r>
              <a:rPr lang="en-GB" sz="1800" dirty="0">
                <a:solidFill>
                  <a:srgbClr val="FF0000"/>
                </a:solidFill>
                <a:latin typeface="Gill Sans MT" panose="020B0502020104020203" pitchFamily="34" charset="0"/>
              </a:rPr>
              <a:t>Voltage rise </a:t>
            </a:r>
            <a:r>
              <a:rPr lang="en-GB" sz="1800" dirty="0">
                <a:solidFill>
                  <a:srgbClr val="03426B"/>
                </a:solidFill>
                <a:latin typeface="Gill Sans MT" panose="020B0502020104020203" pitchFamily="34" charset="0"/>
              </a:rPr>
              <a:t>issues have become a major limiting factor that prevents greater penetration of distributed wind generation connections.</a:t>
            </a:r>
          </a:p>
          <a:p>
            <a:pPr marL="285750" indent="-285750">
              <a:buFont typeface="Arial" panose="020B0604020202020204" pitchFamily="34" charset="0"/>
              <a:buChar char="•"/>
            </a:pPr>
            <a:endParaRPr lang="en-GB" sz="1800" dirty="0">
              <a:solidFill>
                <a:srgbClr val="03426B"/>
              </a:solidFill>
              <a:latin typeface="Gill Sans MT" panose="020B0502020104020203" pitchFamily="34" charset="0"/>
            </a:endParaRPr>
          </a:p>
          <a:p>
            <a:pPr marL="285750" indent="-285750">
              <a:buFont typeface="Arial" panose="020B0604020202020204" pitchFamily="34" charset="0"/>
              <a:buChar char="•"/>
            </a:pPr>
            <a:r>
              <a:rPr lang="en-GB" sz="1800" dirty="0">
                <a:solidFill>
                  <a:srgbClr val="03426B"/>
                </a:solidFill>
                <a:latin typeface="Gill Sans MT" panose="020B0502020104020203" pitchFamily="34" charset="0"/>
              </a:rPr>
              <a:t> Conventional corrective methods have relied on applying strict operational limits, connecting external devices (e.g.  SVC, STATCOMs) and grid imports from the transmission networks.</a:t>
            </a:r>
          </a:p>
          <a:p>
            <a:endParaRPr lang="en-GB" sz="1800" dirty="0">
              <a:solidFill>
                <a:srgbClr val="03426B"/>
              </a:solidFill>
              <a:latin typeface="Gill Sans MT" panose="020B0502020104020203" pitchFamily="34" charset="0"/>
            </a:endParaRPr>
          </a:p>
          <a:p>
            <a:pPr marL="285750" indent="-285750">
              <a:buFont typeface="Arial" panose="020B0604020202020204" pitchFamily="34" charset="0"/>
              <a:buChar char="•"/>
            </a:pPr>
            <a:r>
              <a:rPr lang="en-GB" sz="1800" dirty="0">
                <a:solidFill>
                  <a:srgbClr val="03426B"/>
                </a:solidFill>
                <a:latin typeface="Gill Sans MT" panose="020B0502020104020203" pitchFamily="34" charset="0"/>
              </a:rPr>
              <a:t> A move towards future decentralised approach to voltage management that fully utilises the reactive power capabilities of the DWGs is an emerging technology and one that has not yet been investigated extensively. </a:t>
            </a:r>
          </a:p>
          <a:p>
            <a:endParaRPr lang="en-GB" sz="1800" dirty="0">
              <a:solidFill>
                <a:srgbClr val="03426B"/>
              </a:solidFill>
              <a:latin typeface="Gill Sans MT" panose="020B0502020104020203" pitchFamily="34" charset="0"/>
            </a:endParaRPr>
          </a:p>
          <a:p>
            <a:pPr marL="285750" indent="-285750">
              <a:buFont typeface="Arial" panose="020B0604020202020204" pitchFamily="34" charset="0"/>
              <a:buChar char="•"/>
            </a:pPr>
            <a:endParaRPr lang="en-GB" sz="1800" dirty="0">
              <a:solidFill>
                <a:srgbClr val="03426B"/>
              </a:solidFill>
              <a:latin typeface="Gill Sans MT" panose="020B0502020104020203" pitchFamily="34" charset="0"/>
            </a:endParaRPr>
          </a:p>
          <a:p>
            <a:pPr marL="285750" indent="-285750">
              <a:buFont typeface="Arial" panose="020B0604020202020204" pitchFamily="34" charset="0"/>
              <a:buChar char="•"/>
            </a:pPr>
            <a:r>
              <a:rPr lang="en-GB" sz="1800" dirty="0">
                <a:solidFill>
                  <a:srgbClr val="03426B"/>
                </a:solidFill>
                <a:latin typeface="Gill Sans MT" panose="020B0502020104020203" pitchFamily="34" charset="0"/>
              </a:rPr>
              <a:t>The study aims to investigate the reactive power capabilities of DWG as a corrective measure and to explore its potentials to maximise wind generation capacities in distribution networks.</a:t>
            </a:r>
          </a:p>
          <a:p>
            <a:pPr marL="571500" indent="-571500">
              <a:buFont typeface="Arial" panose="020B0604020202020204" pitchFamily="34" charset="0"/>
              <a:buChar char="•"/>
            </a:pPr>
            <a:endParaRPr lang="en-GB" sz="1800" dirty="0">
              <a:solidFill>
                <a:srgbClr val="03426B"/>
              </a:solidFill>
              <a:latin typeface="Gill Sans MT" panose="020B0502020104020203" pitchFamily="34" charset="0"/>
            </a:endParaRPr>
          </a:p>
          <a:p>
            <a:pPr marL="571500" indent="-571500">
              <a:buFont typeface="Arial" panose="020B0604020202020204" pitchFamily="34" charset="0"/>
              <a:buChar char="•"/>
            </a:pPr>
            <a:endParaRPr lang="en-GB" sz="1800" dirty="0">
              <a:solidFill>
                <a:srgbClr val="03426B"/>
              </a:solidFill>
              <a:latin typeface="Gill Sans MT" panose="020B0502020104020203" pitchFamily="34" charset="0"/>
            </a:endParaRPr>
          </a:p>
          <a:p>
            <a:pPr marL="571500" indent="-571500">
              <a:buFont typeface="Arial" panose="020B0604020202020204" pitchFamily="34" charset="0"/>
              <a:buChar char="•"/>
            </a:pPr>
            <a:endParaRPr lang="en-GB" sz="1800" dirty="0">
              <a:solidFill>
                <a:srgbClr val="03426B"/>
              </a:solidFill>
              <a:latin typeface="Gill Sans MT" panose="020B0502020104020203" pitchFamily="34" charset="0"/>
            </a:endParaRPr>
          </a:p>
        </p:txBody>
      </p:sp>
    </p:spTree>
    <p:extLst>
      <p:ext uri="{BB962C8B-B14F-4D97-AF65-F5344CB8AC3E}">
        <p14:creationId xmlns:p14="http://schemas.microsoft.com/office/powerpoint/2010/main" val="3689270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8" end="8"/>
                                            </p:txEl>
                                          </p:spTgt>
                                        </p:tgtEl>
                                        <p:attrNameLst>
                                          <p:attrName>style.visibility</p:attrName>
                                        </p:attrNameLst>
                                      </p:cBhvr>
                                      <p:to>
                                        <p:strVal val="visible"/>
                                      </p:to>
                                    </p:set>
                                    <p:animEffect transition="in" filter="fade">
                                      <p:cBhvr>
                                        <p:cTn id="28" dur="1000"/>
                                        <p:tgtEl>
                                          <p:spTgt spid="5">
                                            <p:txEl>
                                              <p:pRg st="8" end="8"/>
                                            </p:txEl>
                                          </p:spTgt>
                                        </p:tgtEl>
                                      </p:cBhvr>
                                    </p:animEffect>
                                    <p:anim calcmode="lin" valueType="num">
                                      <p:cBhvr>
                                        <p:cTn id="29"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4294967295"/>
          </p:nvPr>
        </p:nvPicPr>
        <p:blipFill>
          <a:blip r:embed="rId3"/>
          <a:stretch>
            <a:fillRect/>
          </a:stretch>
        </p:blipFill>
        <p:spPr>
          <a:xfrm>
            <a:off x="0" y="4264556"/>
            <a:ext cx="6275040" cy="2247650"/>
          </a:xfrm>
          <a:prstGeom prst="rect">
            <a:avLst/>
          </a:prstGeom>
        </p:spPr>
      </p:pic>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Case-study:  </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2824" t="3073" r="2285" b="4308"/>
          <a:stretch/>
        </p:blipFill>
        <p:spPr>
          <a:xfrm>
            <a:off x="45247" y="1319000"/>
            <a:ext cx="3662657" cy="2312507"/>
          </a:xfrm>
          <a:prstGeom prst="rect">
            <a:avLst/>
          </a:prstGeom>
        </p:spPr>
      </p:pic>
      <p:sp>
        <p:nvSpPr>
          <p:cNvPr id="10" name="TextBox 9"/>
          <p:cNvSpPr txBox="1"/>
          <p:nvPr/>
        </p:nvSpPr>
        <p:spPr>
          <a:xfrm>
            <a:off x="1187624" y="3971822"/>
            <a:ext cx="3744416"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u="sng" dirty="0">
                <a:solidFill>
                  <a:schemeClr val="accent6"/>
                </a:solidFill>
              </a:rPr>
              <a:t>Matpower Model</a:t>
            </a:r>
          </a:p>
        </p:txBody>
      </p:sp>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3331" t="2235" r="4853" b="3104"/>
          <a:stretch/>
        </p:blipFill>
        <p:spPr>
          <a:xfrm>
            <a:off x="2940849" y="1954094"/>
            <a:ext cx="778566" cy="730214"/>
          </a:xfrm>
          <a:prstGeom prst="rect">
            <a:avLst/>
          </a:prstGeom>
        </p:spPr>
      </p:pic>
      <p:cxnSp>
        <p:nvCxnSpPr>
          <p:cNvPr id="12" name="Straight Arrow Connector 11"/>
          <p:cNvCxnSpPr/>
          <p:nvPr/>
        </p:nvCxnSpPr>
        <p:spPr>
          <a:xfrm flipH="1" flipV="1">
            <a:off x="2804336" y="2993001"/>
            <a:ext cx="111480" cy="32403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582053" y="3319401"/>
            <a:ext cx="2059613" cy="276999"/>
          </a:xfrm>
          <a:prstGeom prst="rect">
            <a:avLst/>
          </a:prstGeom>
          <a:noFill/>
        </p:spPr>
        <p:txBody>
          <a:bodyPr wrap="square" rtlCol="0">
            <a:spAutoFit/>
          </a:bodyPr>
          <a:lstStyle/>
          <a:p>
            <a:r>
              <a:rPr lang="en-GB" sz="1200" b="1" dirty="0">
                <a:solidFill>
                  <a:schemeClr val="accent1"/>
                </a:solidFill>
              </a:rPr>
              <a:t>Case study area</a:t>
            </a:r>
          </a:p>
        </p:txBody>
      </p:sp>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l="3153" t="5973" r="951" b="22011"/>
          <a:stretch/>
        </p:blipFill>
        <p:spPr>
          <a:xfrm>
            <a:off x="3995936" y="1916832"/>
            <a:ext cx="2376264" cy="1458144"/>
          </a:xfrm>
          <a:prstGeom prst="rect">
            <a:avLst/>
          </a:prstGeom>
        </p:spPr>
      </p:pic>
      <p:pic>
        <p:nvPicPr>
          <p:cNvPr id="15" name="Picture 14"/>
          <p:cNvPicPr>
            <a:picLocks noChangeAspect="1"/>
          </p:cNvPicPr>
          <p:nvPr/>
        </p:nvPicPr>
        <p:blipFill rotWithShape="1">
          <a:blip r:embed="rId7">
            <a:extLst>
              <a:ext uri="{28A0092B-C50C-407E-A947-70E740481C1C}">
                <a14:useLocalDpi xmlns:a14="http://schemas.microsoft.com/office/drawing/2010/main" val="0"/>
              </a:ext>
            </a:extLst>
          </a:blip>
          <a:srcRect l="2431" t="2998" r="1297" b="22096"/>
          <a:stretch/>
        </p:blipFill>
        <p:spPr>
          <a:xfrm>
            <a:off x="6732240" y="1844824"/>
            <a:ext cx="2318158" cy="1600375"/>
          </a:xfrm>
          <a:prstGeom prst="rect">
            <a:avLst/>
          </a:prstGeom>
        </p:spPr>
      </p:pic>
      <p:sp>
        <p:nvSpPr>
          <p:cNvPr id="17" name="TextBox 16"/>
          <p:cNvSpPr txBox="1"/>
          <p:nvPr/>
        </p:nvSpPr>
        <p:spPr>
          <a:xfrm>
            <a:off x="4057430" y="1595392"/>
            <a:ext cx="2908939" cy="276999"/>
          </a:xfrm>
          <a:prstGeom prst="rect">
            <a:avLst/>
          </a:prstGeom>
          <a:noFill/>
        </p:spPr>
        <p:txBody>
          <a:bodyPr wrap="square" rtlCol="0">
            <a:spAutoFit/>
          </a:bodyPr>
          <a:lstStyle/>
          <a:p>
            <a:r>
              <a:rPr lang="en-GB" sz="1200" b="1" dirty="0"/>
              <a:t>Normalised wind profile (2-weeks</a:t>
            </a:r>
            <a:r>
              <a:rPr lang="en-GB" sz="1200" dirty="0"/>
              <a:t>)</a:t>
            </a:r>
          </a:p>
        </p:txBody>
      </p:sp>
      <p:sp>
        <p:nvSpPr>
          <p:cNvPr id="18" name="TextBox 17"/>
          <p:cNvSpPr txBox="1"/>
          <p:nvPr/>
        </p:nvSpPr>
        <p:spPr>
          <a:xfrm>
            <a:off x="6818946" y="1590584"/>
            <a:ext cx="2908939" cy="276999"/>
          </a:xfrm>
          <a:prstGeom prst="rect">
            <a:avLst/>
          </a:prstGeom>
          <a:noFill/>
        </p:spPr>
        <p:txBody>
          <a:bodyPr wrap="square" rtlCol="0">
            <a:spAutoFit/>
          </a:bodyPr>
          <a:lstStyle/>
          <a:p>
            <a:r>
              <a:rPr lang="en-GB" sz="1200" b="1" dirty="0"/>
              <a:t>Active demand profile (2-weeks)</a:t>
            </a:r>
          </a:p>
        </p:txBody>
      </p:sp>
      <p:sp>
        <p:nvSpPr>
          <p:cNvPr id="19" name="TextBox 18"/>
          <p:cNvSpPr txBox="1"/>
          <p:nvPr/>
        </p:nvSpPr>
        <p:spPr>
          <a:xfrm>
            <a:off x="2704337" y="465329"/>
            <a:ext cx="5200844" cy="400110"/>
          </a:xfrm>
          <a:prstGeom prst="rect">
            <a:avLst/>
          </a:prstGeom>
          <a:noFill/>
        </p:spPr>
        <p:txBody>
          <a:bodyPr wrap="square" rtlCol="0">
            <a:spAutoFit/>
          </a:bodyPr>
          <a:lstStyle/>
          <a:p>
            <a:r>
              <a:rPr lang="en-GB" sz="2000" b="1" dirty="0">
                <a:solidFill>
                  <a:srgbClr val="C00000"/>
                </a:solidFill>
              </a:rPr>
              <a:t>St </a:t>
            </a:r>
            <a:r>
              <a:rPr lang="en-GB" sz="2000" b="1" dirty="0">
                <a:solidFill>
                  <a:srgbClr val="C00000"/>
                </a:solidFill>
                <a:latin typeface="Gill Sans MT" charset="0"/>
                <a:ea typeface="Gill Sans MT" charset="0"/>
                <a:cs typeface="Gill Sans MT" charset="0"/>
              </a:rPr>
              <a:t>Andrew’s</a:t>
            </a:r>
            <a:r>
              <a:rPr lang="en-GB" sz="2000" b="1" dirty="0">
                <a:solidFill>
                  <a:srgbClr val="C00000"/>
                </a:solidFill>
              </a:rPr>
              <a:t> 11kV Radial Distribution Feeder</a:t>
            </a:r>
          </a:p>
        </p:txBody>
      </p:sp>
      <p:sp>
        <p:nvSpPr>
          <p:cNvPr id="20" name="TextBox 19"/>
          <p:cNvSpPr txBox="1"/>
          <p:nvPr/>
        </p:nvSpPr>
        <p:spPr>
          <a:xfrm>
            <a:off x="6701010" y="3877469"/>
            <a:ext cx="2481850" cy="338554"/>
          </a:xfrm>
          <a:prstGeom prst="rect">
            <a:avLst/>
          </a:prstGeom>
          <a:noFill/>
        </p:spPr>
        <p:txBody>
          <a:bodyPr wrap="square" rtlCol="0">
            <a:spAutoFit/>
          </a:bodyPr>
          <a:lstStyle/>
          <a:p>
            <a:r>
              <a:rPr lang="en-GB" sz="1600" b="1" u="sng" dirty="0">
                <a:solidFill>
                  <a:srgbClr val="FF0000"/>
                </a:solidFill>
              </a:rPr>
              <a:t>Operation conditions</a:t>
            </a:r>
          </a:p>
        </p:txBody>
      </p:sp>
      <mc:AlternateContent xmlns:mc="http://schemas.openxmlformats.org/markup-compatibility/2006">
        <mc:Choice xmlns:a14="http://schemas.microsoft.com/office/drawing/2010/main" Requires="a14">
          <p:sp>
            <p:nvSpPr>
              <p:cNvPr id="3" name="Rectangle 2"/>
              <p:cNvSpPr/>
              <p:nvPr/>
            </p:nvSpPr>
            <p:spPr>
              <a:xfrm>
                <a:off x="6598041" y="4941168"/>
                <a:ext cx="2242730" cy="362215"/>
              </a:xfrm>
              <a:prstGeom prst="rect">
                <a:avLst/>
              </a:prstGeom>
            </p:spPr>
            <p:txBody>
              <a:bodyPr wrap="none">
                <a:spAutoFit/>
              </a:bodyPr>
              <a:lstStyle/>
              <a:p>
                <a:pPr marL="285750" indent="-285750">
                  <a:buFont typeface="Arial" panose="020B0604020202020204" pitchFamily="34" charset="0"/>
                  <a:buChar char="•"/>
                </a:pPr>
                <a14:m>
                  <m:oMath xmlns:m="http://schemas.openxmlformats.org/officeDocument/2006/math">
                    <m:sSub>
                      <m:sSubPr>
                        <m:ctrlPr>
                          <a:rPr lang="en-US" sz="1600" i="1" smtClean="0">
                            <a:latin typeface="Cambria Math" panose="02040503050406030204" pitchFamily="18" charset="0"/>
                          </a:rPr>
                        </m:ctrlPr>
                      </m:sSubPr>
                      <m:e>
                        <m:r>
                          <a:rPr lang="en-GB" sz="1600" i="1">
                            <a:latin typeface="Cambria Math" charset="0"/>
                          </a:rPr>
                          <m:t> </m:t>
                        </m:r>
                        <m:sSubSup>
                          <m:sSubSupPr>
                            <m:ctrlPr>
                              <a:rPr lang="en-US" sz="1600" i="1">
                                <a:latin typeface="Cambria Math" panose="02040503050406030204" pitchFamily="18" charset="0"/>
                              </a:rPr>
                            </m:ctrlPr>
                          </m:sSubSupPr>
                          <m:e>
                            <m:r>
                              <a:rPr lang="en-GB" sz="1600" b="0" i="1" smtClean="0">
                                <a:latin typeface="Cambria Math" panose="02040503050406030204" pitchFamily="18" charset="0"/>
                              </a:rPr>
                              <m:t>𝑃</m:t>
                            </m:r>
                          </m:e>
                          <m:sub>
                            <m:r>
                              <a:rPr lang="en-GB" sz="1600" i="1">
                                <a:latin typeface="Cambria Math" charset="0"/>
                              </a:rPr>
                              <m:t>𝐺𝑖</m:t>
                            </m:r>
                          </m:sub>
                          <m:sup>
                            <m:r>
                              <a:rPr lang="en-GB" sz="1600" i="1">
                                <a:latin typeface="Cambria Math" charset="0"/>
                              </a:rPr>
                              <m:t>𝑚𝑖𝑛</m:t>
                            </m:r>
                          </m:sup>
                        </m:sSubSup>
                        <m:r>
                          <a:rPr lang="en-GB" sz="1600" i="1">
                            <a:latin typeface="Cambria Math" charset="0"/>
                          </a:rPr>
                          <m:t> </m:t>
                        </m:r>
                        <m:r>
                          <a:rPr lang="en-GB" sz="1600" i="1">
                            <a:latin typeface="Cambria Math" charset="0"/>
                            <a:ea typeface="Cambria Math" charset="0"/>
                            <a:cs typeface="Cambria Math" charset="0"/>
                          </a:rPr>
                          <m:t>≤</m:t>
                        </m:r>
                        <m:r>
                          <a:rPr lang="en-GB" sz="1600" b="0" i="1" smtClean="0">
                            <a:latin typeface="Cambria Math" panose="02040503050406030204" pitchFamily="18" charset="0"/>
                            <a:ea typeface="Cambria Math" charset="0"/>
                            <a:cs typeface="Cambria Math" charset="0"/>
                          </a:rPr>
                          <m:t>𝑃</m:t>
                        </m:r>
                      </m:e>
                      <m:sub>
                        <m:r>
                          <a:rPr lang="en-GB" sz="1600" i="1">
                            <a:latin typeface="Cambria Math" charset="0"/>
                          </a:rPr>
                          <m:t>𝐺𝑖</m:t>
                        </m:r>
                      </m:sub>
                    </m:sSub>
                    <m:r>
                      <a:rPr lang="en-GB" sz="1600" i="1">
                        <a:latin typeface="Cambria Math" charset="0"/>
                      </a:rPr>
                      <m:t> </m:t>
                    </m:r>
                    <m:r>
                      <a:rPr lang="en-GB" sz="1600" i="1">
                        <a:latin typeface="Cambria Math" charset="0"/>
                        <a:ea typeface="Cambria Math" charset="0"/>
                        <a:cs typeface="Cambria Math" charset="0"/>
                      </a:rPr>
                      <m:t>≤</m:t>
                    </m:r>
                  </m:oMath>
                </a14:m>
                <a:r>
                  <a:rPr lang="en-US" sz="1600" dirty="0"/>
                  <a:t> </a:t>
                </a:r>
                <a14:m>
                  <m:oMath xmlns:m="http://schemas.openxmlformats.org/officeDocument/2006/math">
                    <m:sSubSup>
                      <m:sSubSupPr>
                        <m:ctrlPr>
                          <a:rPr lang="en-US" sz="1600" i="1">
                            <a:latin typeface="Cambria Math" panose="02040503050406030204" pitchFamily="18" charset="0"/>
                          </a:rPr>
                        </m:ctrlPr>
                      </m:sSubSupPr>
                      <m:e>
                        <m:r>
                          <a:rPr lang="en-GB" sz="1600" b="0" i="1" smtClean="0">
                            <a:latin typeface="Cambria Math" panose="02040503050406030204" pitchFamily="18" charset="0"/>
                          </a:rPr>
                          <m:t>𝑃</m:t>
                        </m:r>
                      </m:e>
                      <m:sub>
                        <m:r>
                          <a:rPr lang="en-GB" sz="1600" i="1">
                            <a:latin typeface="Cambria Math" charset="0"/>
                          </a:rPr>
                          <m:t>𝐺𝑖</m:t>
                        </m:r>
                      </m:sub>
                      <m:sup>
                        <m:r>
                          <a:rPr lang="en-GB" sz="1600" i="1">
                            <a:latin typeface="Cambria Math" charset="0"/>
                          </a:rPr>
                          <m:t>𝑚𝑎𝑥</m:t>
                        </m:r>
                      </m:sup>
                    </m:sSubSup>
                  </m:oMath>
                </a14:m>
                <a:endParaRPr lang="en-GB" sz="1600" dirty="0"/>
              </a:p>
            </p:txBody>
          </p:sp>
        </mc:Choice>
        <mc:Fallback>
          <p:sp>
            <p:nvSpPr>
              <p:cNvPr id="3" name="Rectangle 2"/>
              <p:cNvSpPr>
                <a:spLocks noRot="1" noChangeAspect="1" noMove="1" noResize="1" noEditPoints="1" noAdjustHandles="1" noChangeArrowheads="1" noChangeShapeType="1" noTextEdit="1"/>
              </p:cNvSpPr>
              <p:nvPr/>
            </p:nvSpPr>
            <p:spPr>
              <a:xfrm>
                <a:off x="6598041" y="4941168"/>
                <a:ext cx="2242730" cy="362215"/>
              </a:xfrm>
              <a:prstGeom prst="rect">
                <a:avLst/>
              </a:prstGeom>
              <a:blipFill>
                <a:blip r:embed="rId8"/>
                <a:stretch>
                  <a:fillRect l="-1087" b="-15254"/>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4" name="Rectangle 3"/>
              <p:cNvSpPr/>
              <p:nvPr/>
            </p:nvSpPr>
            <p:spPr>
              <a:xfrm>
                <a:off x="6591207" y="4264556"/>
                <a:ext cx="2157257" cy="361894"/>
              </a:xfrm>
              <a:prstGeom prst="rect">
                <a:avLst/>
              </a:prstGeom>
            </p:spPr>
            <p:txBody>
              <a:bodyPr wrap="none">
                <a:spAutoFit/>
              </a:bodyPr>
              <a:lstStyle/>
              <a:p>
                <a:pPr marL="285750" indent="-285750">
                  <a:buFont typeface="Arial" panose="020B0604020202020204" pitchFamily="34" charset="0"/>
                  <a:buChar char="•"/>
                </a:pPr>
                <a14:m>
                  <m:oMath xmlns:m="http://schemas.openxmlformats.org/officeDocument/2006/math">
                    <m:sSub>
                      <m:sSubPr>
                        <m:ctrlPr>
                          <a:rPr lang="en-US" sz="1600" i="1" smtClean="0">
                            <a:latin typeface="Cambria Math" panose="02040503050406030204" pitchFamily="18" charset="0"/>
                          </a:rPr>
                        </m:ctrlPr>
                      </m:sSubPr>
                      <m:e>
                        <m:r>
                          <a:rPr lang="en-GB" sz="1600" i="1">
                            <a:latin typeface="Cambria Math" charset="0"/>
                          </a:rPr>
                          <m:t> </m:t>
                        </m:r>
                        <m:sSubSup>
                          <m:sSubSupPr>
                            <m:ctrlPr>
                              <a:rPr lang="en-US" sz="1600" i="1">
                                <a:latin typeface="Cambria Math" panose="02040503050406030204" pitchFamily="18" charset="0"/>
                              </a:rPr>
                            </m:ctrlPr>
                          </m:sSubSupPr>
                          <m:e>
                            <m:r>
                              <a:rPr lang="en-GB" sz="1600" b="0" i="1" smtClean="0">
                                <a:latin typeface="Cambria Math" panose="02040503050406030204" pitchFamily="18" charset="0"/>
                              </a:rPr>
                              <m:t>𝑉</m:t>
                            </m:r>
                          </m:e>
                          <m:sub>
                            <m:r>
                              <a:rPr lang="en-GB" sz="1600" i="1">
                                <a:latin typeface="Cambria Math" charset="0"/>
                              </a:rPr>
                              <m:t>𝑖</m:t>
                            </m:r>
                          </m:sub>
                          <m:sup>
                            <m:r>
                              <a:rPr lang="en-GB" sz="1600" i="1">
                                <a:latin typeface="Cambria Math" charset="0"/>
                              </a:rPr>
                              <m:t>𝑚𝑖𝑛</m:t>
                            </m:r>
                          </m:sup>
                        </m:sSubSup>
                        <m:r>
                          <a:rPr lang="en-GB" sz="1600" i="1">
                            <a:latin typeface="Cambria Math" charset="0"/>
                          </a:rPr>
                          <m:t> </m:t>
                        </m:r>
                        <m:r>
                          <a:rPr lang="en-GB" sz="1600" i="1">
                            <a:latin typeface="Cambria Math" charset="0"/>
                            <a:ea typeface="Cambria Math" charset="0"/>
                            <a:cs typeface="Cambria Math" charset="0"/>
                          </a:rPr>
                          <m:t>≤</m:t>
                        </m:r>
                        <m:r>
                          <a:rPr lang="en-GB" sz="1600" b="0" i="1" smtClean="0">
                            <a:latin typeface="Cambria Math" panose="02040503050406030204" pitchFamily="18" charset="0"/>
                            <a:ea typeface="Cambria Math" charset="0"/>
                            <a:cs typeface="Cambria Math" charset="0"/>
                          </a:rPr>
                          <m:t>𝑉</m:t>
                        </m:r>
                      </m:e>
                      <m:sub>
                        <m:r>
                          <a:rPr lang="en-GB" sz="1600" i="1">
                            <a:latin typeface="Cambria Math" charset="0"/>
                          </a:rPr>
                          <m:t>𝑖</m:t>
                        </m:r>
                      </m:sub>
                    </m:sSub>
                    <m:r>
                      <a:rPr lang="en-GB" sz="1600" i="1">
                        <a:latin typeface="Cambria Math" charset="0"/>
                      </a:rPr>
                      <m:t> </m:t>
                    </m:r>
                    <m:r>
                      <a:rPr lang="en-GB" sz="1600" i="1">
                        <a:latin typeface="Cambria Math" charset="0"/>
                        <a:ea typeface="Cambria Math" charset="0"/>
                        <a:cs typeface="Cambria Math" charset="0"/>
                      </a:rPr>
                      <m:t>≤</m:t>
                    </m:r>
                  </m:oMath>
                </a14:m>
                <a:r>
                  <a:rPr lang="en-US" sz="1600" dirty="0"/>
                  <a:t> </a:t>
                </a:r>
                <a14:m>
                  <m:oMath xmlns:m="http://schemas.openxmlformats.org/officeDocument/2006/math">
                    <m:sSubSup>
                      <m:sSubSupPr>
                        <m:ctrlPr>
                          <a:rPr lang="en-US" sz="1600" i="1">
                            <a:latin typeface="Cambria Math" panose="02040503050406030204" pitchFamily="18" charset="0"/>
                          </a:rPr>
                        </m:ctrlPr>
                      </m:sSubSupPr>
                      <m:e>
                        <m:r>
                          <a:rPr lang="en-GB" sz="1600" b="0" i="1" smtClean="0">
                            <a:latin typeface="Cambria Math" panose="02040503050406030204" pitchFamily="18" charset="0"/>
                          </a:rPr>
                          <m:t>𝑉</m:t>
                        </m:r>
                      </m:e>
                      <m:sub>
                        <m:r>
                          <a:rPr lang="en-GB" sz="1600" i="1">
                            <a:latin typeface="Cambria Math" charset="0"/>
                          </a:rPr>
                          <m:t>𝑖</m:t>
                        </m:r>
                      </m:sub>
                      <m:sup>
                        <m:r>
                          <a:rPr lang="en-GB" sz="1600" i="1">
                            <a:latin typeface="Cambria Math" charset="0"/>
                          </a:rPr>
                          <m:t>𝑚𝑎𝑥</m:t>
                        </m:r>
                      </m:sup>
                    </m:sSubSup>
                  </m:oMath>
                </a14:m>
                <a:endParaRPr lang="en-GB" sz="1600" dirty="0"/>
              </a:p>
            </p:txBody>
          </p:sp>
        </mc:Choice>
        <mc:Fallback>
          <p:sp>
            <p:nvSpPr>
              <p:cNvPr id="4" name="Rectangle 3"/>
              <p:cNvSpPr>
                <a:spLocks noRot="1" noChangeAspect="1" noMove="1" noResize="1" noEditPoints="1" noAdjustHandles="1" noChangeArrowheads="1" noChangeShapeType="1" noTextEdit="1"/>
              </p:cNvSpPr>
              <p:nvPr/>
            </p:nvSpPr>
            <p:spPr>
              <a:xfrm>
                <a:off x="6591207" y="4264556"/>
                <a:ext cx="2157257" cy="361894"/>
              </a:xfrm>
              <a:prstGeom prst="rect">
                <a:avLst/>
              </a:prstGeom>
              <a:blipFill>
                <a:blip r:embed="rId9"/>
                <a:stretch>
                  <a:fillRect l="-1130" b="-15254"/>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22" name="Rectangle 21"/>
              <p:cNvSpPr/>
              <p:nvPr/>
            </p:nvSpPr>
            <p:spPr>
              <a:xfrm>
                <a:off x="6588224" y="4581128"/>
                <a:ext cx="2101922" cy="361894"/>
              </a:xfrm>
              <a:prstGeom prst="rect">
                <a:avLst/>
              </a:prstGeom>
            </p:spPr>
            <p:txBody>
              <a:bodyPr wrap="none">
                <a:spAutoFit/>
              </a:bodyPr>
              <a:lstStyle/>
              <a:p>
                <a:pPr marL="285750" indent="-285750">
                  <a:buFont typeface="Arial" panose="020B0604020202020204" pitchFamily="34" charset="0"/>
                  <a:buChar char="•"/>
                </a:pPr>
                <a14:m>
                  <m:oMath xmlns:m="http://schemas.openxmlformats.org/officeDocument/2006/math">
                    <m:sSub>
                      <m:sSubPr>
                        <m:ctrlPr>
                          <a:rPr lang="en-US" sz="1600" i="1" smtClean="0">
                            <a:latin typeface="Cambria Math" panose="02040503050406030204" pitchFamily="18" charset="0"/>
                          </a:rPr>
                        </m:ctrlPr>
                      </m:sSubPr>
                      <m:e>
                        <m:r>
                          <a:rPr lang="en-GB" sz="1600" i="1">
                            <a:latin typeface="Cambria Math" charset="0"/>
                          </a:rPr>
                          <m:t> </m:t>
                        </m:r>
                        <m:sSubSup>
                          <m:sSubSupPr>
                            <m:ctrlPr>
                              <a:rPr lang="en-GB" sz="1600" i="1" smtClean="0">
                                <a:latin typeface="Cambria Math" panose="02040503050406030204" pitchFamily="18" charset="0"/>
                              </a:rPr>
                            </m:ctrlPr>
                          </m:sSubSupPr>
                          <m:e>
                            <m:r>
                              <a:rPr lang="en-GB" sz="1600" i="1" smtClean="0">
                                <a:latin typeface="Cambria Math" panose="02040503050406030204" pitchFamily="18" charset="0"/>
                                <a:ea typeface="Cambria Math" panose="02040503050406030204" pitchFamily="18" charset="0"/>
                              </a:rPr>
                              <m:t>𝜃</m:t>
                            </m:r>
                          </m:e>
                          <m:sub>
                            <m:r>
                              <a:rPr lang="en-GB" sz="1600" b="0" i="1" smtClean="0">
                                <a:latin typeface="Cambria Math" panose="02040503050406030204" pitchFamily="18" charset="0"/>
                              </a:rPr>
                              <m:t>𝑖</m:t>
                            </m:r>
                          </m:sub>
                          <m:sup>
                            <m:r>
                              <a:rPr lang="en-GB" sz="1600" b="0" i="1" smtClean="0">
                                <a:latin typeface="Cambria Math" panose="02040503050406030204" pitchFamily="18" charset="0"/>
                              </a:rPr>
                              <m:t>𝑚𝑖𝑛</m:t>
                            </m:r>
                          </m:sup>
                        </m:sSubSup>
                        <m:r>
                          <a:rPr lang="en-GB" sz="1600" i="1">
                            <a:latin typeface="Cambria Math" charset="0"/>
                            <a:ea typeface="Cambria Math" charset="0"/>
                            <a:cs typeface="Cambria Math" charset="0"/>
                          </a:rPr>
                          <m:t>≤</m:t>
                        </m:r>
                        <m:r>
                          <a:rPr lang="en-GB" sz="1600" i="1" smtClean="0">
                            <a:latin typeface="Cambria Math" panose="02040503050406030204" pitchFamily="18" charset="0"/>
                            <a:ea typeface="Cambria Math" panose="02040503050406030204" pitchFamily="18" charset="0"/>
                            <a:cs typeface="Cambria Math" charset="0"/>
                          </a:rPr>
                          <m:t>𝜃</m:t>
                        </m:r>
                      </m:e>
                      <m:sub>
                        <m:r>
                          <a:rPr lang="en-GB" sz="1600" i="1">
                            <a:latin typeface="Cambria Math" charset="0"/>
                          </a:rPr>
                          <m:t>𝑖</m:t>
                        </m:r>
                      </m:sub>
                    </m:sSub>
                    <m:r>
                      <a:rPr lang="en-GB" sz="1600" i="1">
                        <a:latin typeface="Cambria Math" charset="0"/>
                      </a:rPr>
                      <m:t> </m:t>
                    </m:r>
                    <m:r>
                      <a:rPr lang="en-GB" sz="1600" i="1">
                        <a:latin typeface="Cambria Math" charset="0"/>
                        <a:ea typeface="Cambria Math" charset="0"/>
                        <a:cs typeface="Cambria Math"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ea typeface="Cambria Math" panose="02040503050406030204" pitchFamily="18" charset="0"/>
                          </a:rPr>
                          <m:t>𝜃</m:t>
                        </m:r>
                      </m:e>
                      <m:sub>
                        <m:r>
                          <a:rPr lang="en-GB" sz="1600" i="1">
                            <a:latin typeface="Cambria Math" panose="02040503050406030204" pitchFamily="18" charset="0"/>
                          </a:rPr>
                          <m:t>𝑖</m:t>
                        </m:r>
                      </m:sub>
                      <m:sup>
                        <m:r>
                          <a:rPr lang="en-GB" sz="1600" i="1">
                            <a:latin typeface="Cambria Math" panose="02040503050406030204" pitchFamily="18" charset="0"/>
                          </a:rPr>
                          <m:t>𝑚</m:t>
                        </m:r>
                        <m:r>
                          <a:rPr lang="en-GB" sz="1600" b="0" i="1" smtClean="0">
                            <a:latin typeface="Cambria Math" panose="02040503050406030204" pitchFamily="18" charset="0"/>
                          </a:rPr>
                          <m:t>𝑎𝑥</m:t>
                        </m:r>
                      </m:sup>
                    </m:sSubSup>
                  </m:oMath>
                </a14:m>
                <a:endParaRPr lang="en-GB" sz="1600" dirty="0"/>
              </a:p>
            </p:txBody>
          </p:sp>
        </mc:Choice>
        <mc:Fallback>
          <p:sp>
            <p:nvSpPr>
              <p:cNvPr id="22" name="Rectangle 21"/>
              <p:cNvSpPr>
                <a:spLocks noRot="1" noChangeAspect="1" noMove="1" noResize="1" noEditPoints="1" noAdjustHandles="1" noChangeArrowheads="1" noChangeShapeType="1" noTextEdit="1"/>
              </p:cNvSpPr>
              <p:nvPr/>
            </p:nvSpPr>
            <p:spPr>
              <a:xfrm>
                <a:off x="6588224" y="4581128"/>
                <a:ext cx="2101922" cy="361894"/>
              </a:xfrm>
              <a:prstGeom prst="rect">
                <a:avLst/>
              </a:prstGeom>
              <a:blipFill>
                <a:blip r:embed="rId10"/>
                <a:stretch>
                  <a:fillRect l="-1159" b="-15000"/>
                </a:stretch>
              </a:blipFill>
            </p:spPr>
            <p:txBody>
              <a:bodyPr/>
              <a:lstStyle/>
              <a:p>
                <a:r>
                  <a:rPr lang="en-GB">
                    <a:noFill/>
                  </a:rPr>
                  <a:t> </a:t>
                </a:r>
              </a:p>
            </p:txBody>
          </p:sp>
        </mc:Fallback>
      </mc:AlternateContent>
      <p:sp>
        <p:nvSpPr>
          <p:cNvPr id="6" name="TextBox 5"/>
          <p:cNvSpPr txBox="1"/>
          <p:nvPr/>
        </p:nvSpPr>
        <p:spPr>
          <a:xfrm>
            <a:off x="6818946" y="5684689"/>
            <a:ext cx="65" cy="276999"/>
          </a:xfrm>
          <a:prstGeom prst="rect">
            <a:avLst/>
          </a:prstGeom>
          <a:noFill/>
        </p:spPr>
        <p:txBody>
          <a:bodyPr wrap="none" lIns="0" tIns="0" rIns="0" bIns="0" rtlCol="0">
            <a:spAutoFit/>
          </a:bodyPr>
          <a:lstStyle/>
          <a:p>
            <a:endParaRPr lang="en-GB" dirty="0"/>
          </a:p>
        </p:txBody>
      </p:sp>
      <mc:AlternateContent xmlns:mc="http://schemas.openxmlformats.org/markup-compatibility/2006">
        <mc:Choice xmlns:a14="http://schemas.microsoft.com/office/drawing/2010/main" Requires="a14">
          <p:sp>
            <p:nvSpPr>
              <p:cNvPr id="23" name="Rectangle 22"/>
              <p:cNvSpPr/>
              <p:nvPr/>
            </p:nvSpPr>
            <p:spPr>
              <a:xfrm>
                <a:off x="6598041" y="5301208"/>
                <a:ext cx="1551835" cy="367280"/>
              </a:xfrm>
              <a:prstGeom prst="rect">
                <a:avLst/>
              </a:prstGeom>
            </p:spPr>
            <p:txBody>
              <a:bodyPr wrap="none">
                <a:spAutoFit/>
              </a:bodyPr>
              <a:lstStyle/>
              <a:p>
                <a:pPr marL="285750" indent="-285750">
                  <a:buFont typeface="Arial" panose="020B0604020202020204" pitchFamily="34" charset="0"/>
                  <a:buChar char="•"/>
                </a:pPr>
                <a14:m>
                  <m:oMath xmlns:m="http://schemas.openxmlformats.org/officeDocument/2006/math">
                    <m:sSub>
                      <m:sSubPr>
                        <m:ctrlPr>
                          <a:rPr lang="en-GB" sz="1600" i="1" smtClean="0">
                            <a:latin typeface="Cambria Math" panose="02040503050406030204" pitchFamily="18" charset="0"/>
                            <a:ea typeface="Cambria Math" charset="0"/>
                          </a:rPr>
                        </m:ctrlPr>
                      </m:sSubPr>
                      <m:e>
                        <m:r>
                          <a:rPr lang="en-GB" sz="1600" b="0" i="1" smtClean="0">
                            <a:latin typeface="Cambria Math" panose="02040503050406030204" pitchFamily="18" charset="0"/>
                            <a:ea typeface="Cambria Math" charset="0"/>
                          </a:rPr>
                          <m:t>|</m:t>
                        </m:r>
                        <m:r>
                          <a:rPr lang="en-GB" sz="1600" b="0" i="1" smtClean="0">
                            <a:latin typeface="Cambria Math" panose="02040503050406030204" pitchFamily="18" charset="0"/>
                            <a:ea typeface="Cambria Math" charset="0"/>
                          </a:rPr>
                          <m:t>𝑆</m:t>
                        </m:r>
                      </m:e>
                      <m:sub>
                        <m:r>
                          <a:rPr lang="en-GB" sz="1600" b="0" i="1" smtClean="0">
                            <a:latin typeface="Cambria Math" panose="02040503050406030204" pitchFamily="18" charset="0"/>
                            <a:ea typeface="Cambria Math" charset="0"/>
                          </a:rPr>
                          <m:t>𝑖𝑗</m:t>
                        </m:r>
                      </m:sub>
                    </m:sSub>
                    <m:r>
                      <a:rPr lang="en-GB" sz="1600" b="0" i="1" smtClean="0">
                        <a:latin typeface="Cambria Math" panose="02040503050406030204" pitchFamily="18" charset="0"/>
                        <a:ea typeface="Cambria Math" charset="0"/>
                      </a:rPr>
                      <m:t>|</m:t>
                    </m:r>
                    <m:r>
                      <a:rPr lang="en-GB" sz="1600" i="1">
                        <a:latin typeface="Cambria Math" charset="0"/>
                        <a:ea typeface="Cambria Math" charset="0"/>
                        <a:cs typeface="Cambria Math" charset="0"/>
                      </a:rPr>
                      <m:t>≤</m:t>
                    </m:r>
                  </m:oMath>
                </a14:m>
                <a:r>
                  <a:rPr lang="en-US" sz="1600" dirty="0"/>
                  <a:t> </a:t>
                </a:r>
                <a14:m>
                  <m:oMath xmlns:m="http://schemas.openxmlformats.org/officeDocument/2006/math">
                    <m:sSubSup>
                      <m:sSubSupPr>
                        <m:ctrlPr>
                          <a:rPr lang="en-US" sz="1600" i="1">
                            <a:latin typeface="Cambria Math" panose="02040503050406030204" pitchFamily="18" charset="0"/>
                          </a:rPr>
                        </m:ctrlPr>
                      </m:sSubSupPr>
                      <m:e>
                        <m:r>
                          <a:rPr lang="en-GB" sz="1600" b="0" i="1" smtClean="0">
                            <a:latin typeface="Cambria Math" panose="02040503050406030204" pitchFamily="18" charset="0"/>
                          </a:rPr>
                          <m:t>𝑆</m:t>
                        </m:r>
                      </m:e>
                      <m:sub>
                        <m:r>
                          <a:rPr lang="en-GB" sz="1600" b="0" i="1" smtClean="0">
                            <a:latin typeface="Cambria Math" panose="02040503050406030204" pitchFamily="18" charset="0"/>
                          </a:rPr>
                          <m:t>𝑖𝑗</m:t>
                        </m:r>
                      </m:sub>
                      <m:sup>
                        <m:r>
                          <a:rPr lang="en-GB" sz="1600" i="1">
                            <a:latin typeface="Cambria Math" charset="0"/>
                          </a:rPr>
                          <m:t>𝑚𝑎𝑥</m:t>
                        </m:r>
                      </m:sup>
                    </m:sSubSup>
                  </m:oMath>
                </a14:m>
                <a:endParaRPr lang="en-GB" sz="1600" dirty="0"/>
              </a:p>
            </p:txBody>
          </p:sp>
        </mc:Choice>
        <mc:Fallback>
          <p:sp>
            <p:nvSpPr>
              <p:cNvPr id="23" name="Rectangle 22"/>
              <p:cNvSpPr>
                <a:spLocks noRot="1" noChangeAspect="1" noMove="1" noResize="1" noEditPoints="1" noAdjustHandles="1" noChangeArrowheads="1" noChangeShapeType="1" noTextEdit="1"/>
              </p:cNvSpPr>
              <p:nvPr/>
            </p:nvSpPr>
            <p:spPr>
              <a:xfrm>
                <a:off x="6598041" y="5301208"/>
                <a:ext cx="1551835" cy="367280"/>
              </a:xfrm>
              <a:prstGeom prst="rect">
                <a:avLst/>
              </a:prstGeom>
              <a:blipFill>
                <a:blip r:embed="rId11"/>
                <a:stretch>
                  <a:fillRect l="-1569" t="-1667" b="-8333"/>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24" name="Rectangle 23"/>
              <p:cNvSpPr/>
              <p:nvPr/>
            </p:nvSpPr>
            <p:spPr>
              <a:xfrm>
                <a:off x="6598041" y="5647847"/>
                <a:ext cx="1343894" cy="357534"/>
              </a:xfrm>
              <a:prstGeom prst="rect">
                <a:avLst/>
              </a:prstGeom>
            </p:spPr>
            <p:txBody>
              <a:bodyPr wrap="none">
                <a:spAutoFit/>
              </a:bodyPr>
              <a:lstStyle/>
              <a:p>
                <a:pPr marL="285750" indent="-285750">
                  <a:buFont typeface="Arial" panose="020B0604020202020204" pitchFamily="34" charset="0"/>
                  <a:buChar char="•"/>
                </a:pPr>
                <a14:m>
                  <m:oMath xmlns:m="http://schemas.openxmlformats.org/officeDocument/2006/math">
                    <m:sSub>
                      <m:sSubPr>
                        <m:ctrlPr>
                          <a:rPr lang="en-GB" sz="1600" i="1" smtClean="0">
                            <a:latin typeface="Cambria Math" panose="02040503050406030204" pitchFamily="18" charset="0"/>
                            <a:ea typeface="Cambria Math" charset="0"/>
                          </a:rPr>
                        </m:ctrlPr>
                      </m:sSubPr>
                      <m:e>
                        <m:r>
                          <a:rPr lang="en-GB" sz="1600" b="0" i="1" smtClean="0">
                            <a:latin typeface="Cambria Math" panose="02040503050406030204" pitchFamily="18" charset="0"/>
                            <a:ea typeface="Cambria Math" charset="0"/>
                          </a:rPr>
                          <m:t>𝑇</m:t>
                        </m:r>
                      </m:e>
                      <m:sub>
                        <m:r>
                          <a:rPr lang="en-GB" sz="1600" b="0" i="1" smtClean="0">
                            <a:latin typeface="Cambria Math" panose="02040503050406030204" pitchFamily="18" charset="0"/>
                            <a:ea typeface="Cambria Math" charset="0"/>
                          </a:rPr>
                          <m:t>𝑡𝑎𝑝</m:t>
                        </m:r>
                      </m:sub>
                    </m:sSub>
                    <m:r>
                      <a:rPr lang="en-GB" sz="1600" b="0" i="1" smtClean="0">
                        <a:latin typeface="Cambria Math" panose="02040503050406030204" pitchFamily="18" charset="0"/>
                        <a:ea typeface="Cambria Math" charset="0"/>
                      </a:rPr>
                      <m:t>= </m:t>
                    </m:r>
                    <m:sSub>
                      <m:sSubPr>
                        <m:ctrlPr>
                          <a:rPr lang="en-GB" sz="1600" b="0" i="1" smtClean="0">
                            <a:latin typeface="Cambria Math" panose="02040503050406030204" pitchFamily="18" charset="0"/>
                            <a:ea typeface="Cambria Math" charset="0"/>
                          </a:rPr>
                        </m:ctrlPr>
                      </m:sSubPr>
                      <m:e>
                        <m:r>
                          <a:rPr lang="en-GB" sz="1600" b="0" i="1" smtClean="0">
                            <a:latin typeface="Cambria Math" panose="02040503050406030204" pitchFamily="18" charset="0"/>
                            <a:ea typeface="Cambria Math" charset="0"/>
                          </a:rPr>
                          <m:t>𝑇</m:t>
                        </m:r>
                      </m:e>
                      <m:sub>
                        <m:r>
                          <a:rPr lang="en-GB" sz="1600" b="0" i="1" smtClean="0">
                            <a:latin typeface="Cambria Math" panose="02040503050406030204" pitchFamily="18" charset="0"/>
                            <a:ea typeface="Cambria Math" charset="0"/>
                          </a:rPr>
                          <m:t>𝑥</m:t>
                        </m:r>
                      </m:sub>
                    </m:sSub>
                  </m:oMath>
                </a14:m>
                <a:endParaRPr lang="en-GB" sz="1600" dirty="0"/>
              </a:p>
            </p:txBody>
          </p:sp>
        </mc:Choice>
        <mc:Fallback>
          <p:sp>
            <p:nvSpPr>
              <p:cNvPr id="24" name="Rectangle 23"/>
              <p:cNvSpPr>
                <a:spLocks noRot="1" noChangeAspect="1" noMove="1" noResize="1" noEditPoints="1" noAdjustHandles="1" noChangeArrowheads="1" noChangeShapeType="1" noTextEdit="1"/>
              </p:cNvSpPr>
              <p:nvPr/>
            </p:nvSpPr>
            <p:spPr>
              <a:xfrm>
                <a:off x="6598041" y="5647847"/>
                <a:ext cx="1343894" cy="357534"/>
              </a:xfrm>
              <a:prstGeom prst="rect">
                <a:avLst/>
              </a:prstGeom>
              <a:blipFill>
                <a:blip r:embed="rId12"/>
                <a:stretch>
                  <a:fillRect l="-1810" b="-11864"/>
                </a:stretch>
              </a:blipFill>
            </p:spPr>
            <p:txBody>
              <a:bodyPr/>
              <a:lstStyle/>
              <a:p>
                <a:r>
                  <a:rPr lang="en-GB">
                    <a:noFill/>
                  </a:rPr>
                  <a:t> </a:t>
                </a:r>
              </a:p>
            </p:txBody>
          </p:sp>
        </mc:Fallback>
      </mc:AlternateContent>
    </p:spTree>
    <p:extLst>
      <p:ext uri="{BB962C8B-B14F-4D97-AF65-F5344CB8AC3E}">
        <p14:creationId xmlns:p14="http://schemas.microsoft.com/office/powerpoint/2010/main" val="1041367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anim calcmode="lin" valueType="num">
                                      <p:cBhvr>
                                        <p:cTn id="70" dur="1000" fill="hold"/>
                                        <p:tgtEl>
                                          <p:spTgt spid="20"/>
                                        </p:tgtEl>
                                        <p:attrNameLst>
                                          <p:attrName>ppt_x</p:attrName>
                                        </p:attrNameLst>
                                      </p:cBhvr>
                                      <p:tavLst>
                                        <p:tav tm="0">
                                          <p:val>
                                            <p:strVal val="#ppt_x"/>
                                          </p:val>
                                        </p:tav>
                                        <p:tav tm="100000">
                                          <p:val>
                                            <p:strVal val="#ppt_x"/>
                                          </p:val>
                                        </p:tav>
                                      </p:tavLst>
                                    </p:anim>
                                    <p:anim calcmode="lin" valueType="num">
                                      <p:cBhvr>
                                        <p:cTn id="7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anim calcmode="lin" valueType="num">
                                      <p:cBhvr>
                                        <p:cTn id="87" dur="1000" fill="hold"/>
                                        <p:tgtEl>
                                          <p:spTgt spid="23"/>
                                        </p:tgtEl>
                                        <p:attrNameLst>
                                          <p:attrName>ppt_x</p:attrName>
                                        </p:attrNameLst>
                                      </p:cBhvr>
                                      <p:tavLst>
                                        <p:tav tm="0">
                                          <p:val>
                                            <p:strVal val="#ppt_x"/>
                                          </p:val>
                                        </p:tav>
                                        <p:tav tm="100000">
                                          <p:val>
                                            <p:strVal val="#ppt_x"/>
                                          </p:val>
                                        </p:tav>
                                      </p:tavLst>
                                    </p:anim>
                                    <p:anim calcmode="lin" valueType="num">
                                      <p:cBhvr>
                                        <p:cTn id="88" dur="10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Effect transition="in" filter="fade">
                                      <p:cBhvr>
                                        <p:cTn id="91" dur="1000"/>
                                        <p:tgtEl>
                                          <p:spTgt spid="3"/>
                                        </p:tgtEl>
                                      </p:cBhvr>
                                    </p:animEffect>
                                    <p:anim calcmode="lin" valueType="num">
                                      <p:cBhvr>
                                        <p:cTn id="92" dur="1000" fill="hold"/>
                                        <p:tgtEl>
                                          <p:spTgt spid="3"/>
                                        </p:tgtEl>
                                        <p:attrNameLst>
                                          <p:attrName>ppt_x</p:attrName>
                                        </p:attrNameLst>
                                      </p:cBhvr>
                                      <p:tavLst>
                                        <p:tav tm="0">
                                          <p:val>
                                            <p:strVal val="#ppt_x"/>
                                          </p:val>
                                        </p:tav>
                                        <p:tav tm="100000">
                                          <p:val>
                                            <p:strVal val="#ppt_x"/>
                                          </p:val>
                                        </p:tav>
                                      </p:tavLst>
                                    </p:anim>
                                    <p:anim calcmode="lin" valueType="num">
                                      <p:cBhvr>
                                        <p:cTn id="93" dur="1000" fill="hold"/>
                                        <p:tgtEl>
                                          <p:spTgt spid="3"/>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1000"/>
                                        <p:tgtEl>
                                          <p:spTgt spid="22"/>
                                        </p:tgtEl>
                                      </p:cBhvr>
                                    </p:animEffect>
                                    <p:anim calcmode="lin" valueType="num">
                                      <p:cBhvr>
                                        <p:cTn id="97" dur="1000" fill="hold"/>
                                        <p:tgtEl>
                                          <p:spTgt spid="22"/>
                                        </p:tgtEl>
                                        <p:attrNameLst>
                                          <p:attrName>ppt_x</p:attrName>
                                        </p:attrNameLst>
                                      </p:cBhvr>
                                      <p:tavLst>
                                        <p:tav tm="0">
                                          <p:val>
                                            <p:strVal val="#ppt_x"/>
                                          </p:val>
                                        </p:tav>
                                        <p:tav tm="100000">
                                          <p:val>
                                            <p:strVal val="#ppt_x"/>
                                          </p:val>
                                        </p:tav>
                                      </p:tavLst>
                                    </p:anim>
                                    <p:anim calcmode="lin" valueType="num">
                                      <p:cBhvr>
                                        <p:cTn id="9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7" grpId="0"/>
      <p:bldP spid="18" grpId="0"/>
      <p:bldP spid="20" grpId="0"/>
      <p:bldP spid="3" grpId="0"/>
      <p:bldP spid="4"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Results: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026" t="1396" r="6507" b="2242"/>
          <a:stretch/>
        </p:blipFill>
        <p:spPr>
          <a:xfrm>
            <a:off x="3007624" y="4273091"/>
            <a:ext cx="2358782" cy="1849499"/>
          </a:xfrm>
          <a:prstGeom prst="rect">
            <a:avLst/>
          </a:prstGeom>
        </p:spPr>
      </p:pic>
      <p:pic>
        <p:nvPicPr>
          <p:cNvPr id="3" name="Picture 2"/>
          <p:cNvPicPr>
            <a:picLocks/>
          </p:cNvPicPr>
          <p:nvPr/>
        </p:nvPicPr>
        <p:blipFill rotWithShape="1">
          <a:blip r:embed="rId4">
            <a:extLst>
              <a:ext uri="{28A0092B-C50C-407E-A947-70E740481C1C}">
                <a14:useLocalDpi xmlns:a14="http://schemas.microsoft.com/office/drawing/2010/main" val="0"/>
              </a:ext>
            </a:extLst>
          </a:blip>
          <a:srcRect l="4853" t="2334" r="6954" b="-360"/>
          <a:stretch/>
        </p:blipFill>
        <p:spPr>
          <a:xfrm>
            <a:off x="251520" y="4314904"/>
            <a:ext cx="2358000" cy="1850400"/>
          </a:xfrm>
          <a:prstGeom prst="rect">
            <a:avLst/>
          </a:prstGeom>
        </p:spPr>
      </p:pic>
      <p:sp>
        <p:nvSpPr>
          <p:cNvPr id="6" name="Content Placeholder 8"/>
          <p:cNvSpPr txBox="1">
            <a:spLocks/>
          </p:cNvSpPr>
          <p:nvPr/>
        </p:nvSpPr>
        <p:spPr>
          <a:xfrm>
            <a:off x="264214" y="1484783"/>
            <a:ext cx="8229600" cy="42813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Tx/>
              <a:buNone/>
            </a:pPr>
            <a:endParaRPr lang="en-GB" sz="2000" dirty="0">
              <a:solidFill>
                <a:srgbClr val="03426B"/>
              </a:solidFill>
              <a:latin typeface="Gill Sans MT" panose="020B0502020104020203"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385013652"/>
              </p:ext>
            </p:extLst>
          </p:nvPr>
        </p:nvGraphicFramePr>
        <p:xfrm>
          <a:off x="268123" y="2891572"/>
          <a:ext cx="4724400" cy="1016000"/>
        </p:xfrm>
        <a:graphic>
          <a:graphicData uri="http://schemas.openxmlformats.org/presentationml/2006/ole">
            <mc:AlternateContent xmlns:mc="http://schemas.openxmlformats.org/markup-compatibility/2006">
              <mc:Choice xmlns:v="urn:schemas-microsoft-com:vml" Requires="v">
                <p:oleObj spid="_x0000_s4141" name="Worksheet" r:id="rId5" imgW="4724400" imgH="1016000" progId="Excel.Sheet.12">
                  <p:embed/>
                </p:oleObj>
              </mc:Choice>
              <mc:Fallback>
                <p:oleObj name="Worksheet" r:id="rId5" imgW="4724400" imgH="1016000" progId="Excel.Sheet.12">
                  <p:embed/>
                  <p:pic>
                    <p:nvPicPr>
                      <p:cNvPr id="0" name=""/>
                      <p:cNvPicPr/>
                      <p:nvPr/>
                    </p:nvPicPr>
                    <p:blipFill>
                      <a:blip r:embed="rId6"/>
                      <a:stretch>
                        <a:fillRect/>
                      </a:stretch>
                    </p:blipFill>
                    <p:spPr>
                      <a:xfrm>
                        <a:off x="268123" y="2891572"/>
                        <a:ext cx="4724400" cy="1016000"/>
                      </a:xfrm>
                      <a:prstGeom prst="rect">
                        <a:avLst/>
                      </a:prstGeom>
                    </p:spPr>
                  </p:pic>
                </p:oleObj>
              </mc:Fallback>
            </mc:AlternateContent>
          </a:graphicData>
        </a:graphic>
      </p:graphicFrame>
      <p:pic>
        <p:nvPicPr>
          <p:cNvPr id="4" name="Picture 3"/>
          <p:cNvPicPr preferRelativeResize="0">
            <a:picLocks/>
          </p:cNvPicPr>
          <p:nvPr/>
        </p:nvPicPr>
        <p:blipFill rotWithShape="1">
          <a:blip r:embed="rId7">
            <a:extLst>
              <a:ext uri="{28A0092B-C50C-407E-A947-70E740481C1C}">
                <a14:useLocalDpi xmlns:a14="http://schemas.microsoft.com/office/drawing/2010/main" val="0"/>
              </a:ext>
            </a:extLst>
          </a:blip>
          <a:srcRect l="1919" t="2758" r="7763" b="2511"/>
          <a:stretch/>
        </p:blipFill>
        <p:spPr>
          <a:xfrm>
            <a:off x="5652119" y="2132856"/>
            <a:ext cx="2749251" cy="1947600"/>
          </a:xfrm>
          <a:prstGeom prst="rect">
            <a:avLst/>
          </a:prstGeom>
        </p:spPr>
      </p:pic>
      <p:sp>
        <p:nvSpPr>
          <p:cNvPr id="5" name="TextBox 4"/>
          <p:cNvSpPr txBox="1"/>
          <p:nvPr/>
        </p:nvSpPr>
        <p:spPr>
          <a:xfrm>
            <a:off x="2168911" y="494919"/>
            <a:ext cx="2795618" cy="400110"/>
          </a:xfrm>
          <a:prstGeom prst="rect">
            <a:avLst/>
          </a:prstGeom>
          <a:noFill/>
        </p:spPr>
        <p:txBody>
          <a:bodyPr wrap="square" rtlCol="0">
            <a:spAutoFit/>
          </a:bodyPr>
          <a:lstStyle/>
          <a:p>
            <a:r>
              <a:rPr lang="en-US" sz="2000" b="1" dirty="0">
                <a:solidFill>
                  <a:srgbClr val="C00000"/>
                </a:solidFill>
              </a:rPr>
              <a:t>Base - </a:t>
            </a:r>
            <a:r>
              <a:rPr lang="en-US" sz="2000" b="1" dirty="0">
                <a:solidFill>
                  <a:srgbClr val="C00000"/>
                </a:solidFill>
                <a:latin typeface="Gill Sans MT" charset="0"/>
              </a:rPr>
              <a:t>c</a:t>
            </a:r>
            <a:r>
              <a:rPr lang="en-US" sz="2000" b="1" dirty="0">
                <a:solidFill>
                  <a:srgbClr val="C00000"/>
                </a:solidFill>
                <a:latin typeface="Gill Sans MT" charset="0"/>
                <a:ea typeface="Gill Sans MT" charset="0"/>
                <a:cs typeface="Gill Sans MT" charset="0"/>
              </a:rPr>
              <a:t>ase</a:t>
            </a:r>
          </a:p>
        </p:txBody>
      </p:sp>
      <mc:AlternateContent xmlns:mc="http://schemas.openxmlformats.org/markup-compatibility/2006" xmlns:a14="http://schemas.microsoft.com/office/drawing/2010/main">
        <mc:Choice Requires="a14">
          <p:sp>
            <p:nvSpPr>
              <p:cNvPr id="11" name="TextBox 10"/>
              <p:cNvSpPr txBox="1"/>
              <p:nvPr/>
            </p:nvSpPr>
            <p:spPr>
              <a:xfrm>
                <a:off x="98372" y="1375022"/>
                <a:ext cx="5268034" cy="1785104"/>
              </a:xfrm>
              <a:prstGeom prst="rect">
                <a:avLst/>
              </a:prstGeom>
              <a:noFill/>
            </p:spPr>
            <p:txBody>
              <a:bodyPr wrap="square" rtlCol="0">
                <a:spAutoFit/>
              </a:bodyPr>
              <a:lstStyle/>
              <a:p>
                <a:pPr marL="285750" indent="-285750">
                  <a:buFont typeface="Arial" charset="0"/>
                  <a:buChar char="•"/>
                </a:pPr>
                <a14:m>
                  <m:oMath xmlns:m="http://schemas.openxmlformats.org/officeDocument/2006/math">
                    <m:sSub>
                      <m:sSubPr>
                        <m:ctrlPr>
                          <a:rPr lang="en-US" sz="1400" i="1" smtClean="0">
                            <a:solidFill>
                              <a:schemeClr val="tx2">
                                <a:lumMod val="75000"/>
                              </a:schemeClr>
                            </a:solidFill>
                            <a:latin typeface="Cambria Math" panose="02040503050406030204" pitchFamily="18" charset="0"/>
                          </a:rPr>
                        </m:ctrlPr>
                      </m:sSubPr>
                      <m:e>
                        <m:r>
                          <a:rPr lang="en-GB" sz="1400" b="0" i="1" smtClean="0">
                            <a:solidFill>
                              <a:schemeClr val="tx2">
                                <a:lumMod val="75000"/>
                              </a:schemeClr>
                            </a:solidFill>
                            <a:latin typeface="Cambria Math" panose="02040503050406030204" pitchFamily="18" charset="0"/>
                          </a:rPr>
                          <m:t>𝑃𝐹</m:t>
                        </m:r>
                      </m:e>
                      <m:sub>
                        <m:r>
                          <a:rPr lang="en-GB" sz="1400" b="0" i="1" smtClean="0">
                            <a:solidFill>
                              <a:schemeClr val="tx2">
                                <a:lumMod val="75000"/>
                              </a:schemeClr>
                            </a:solidFill>
                            <a:latin typeface="Cambria Math" charset="0"/>
                          </a:rPr>
                          <m:t>𝐺𝑖</m:t>
                        </m:r>
                      </m:sub>
                    </m:sSub>
                  </m:oMath>
                </a14:m>
                <a:r>
                  <a:rPr lang="en-US" sz="1400" dirty="0">
                    <a:solidFill>
                      <a:schemeClr val="tx2">
                        <a:lumMod val="75000"/>
                      </a:schemeClr>
                    </a:solidFill>
                  </a:rPr>
                  <a:t> = unity (1)</a:t>
                </a:r>
              </a:p>
              <a:p>
                <a:pPr marL="285750" indent="-285750">
                  <a:buFont typeface="Arial" charset="0"/>
                  <a:buChar char="•"/>
                </a:pPr>
                <a:endParaRPr lang="en-US" sz="1400" dirty="0">
                  <a:solidFill>
                    <a:schemeClr val="tx2">
                      <a:lumMod val="75000"/>
                    </a:schemeClr>
                  </a:solidFill>
                </a:endParaRPr>
              </a:p>
              <a:p>
                <a:pPr marL="285750" indent="-285750">
                  <a:buFont typeface="Arial" charset="0"/>
                  <a:buChar char="•"/>
                </a:pPr>
                <a14:m>
                  <m:oMath xmlns:m="http://schemas.openxmlformats.org/officeDocument/2006/math">
                    <m:sSub>
                      <m:sSubPr>
                        <m:ctrlPr>
                          <a:rPr lang="en-US" sz="1400" i="1" smtClean="0">
                            <a:solidFill>
                              <a:schemeClr val="tx2">
                                <a:lumMod val="75000"/>
                              </a:schemeClr>
                            </a:solidFill>
                            <a:latin typeface="Cambria Math" panose="02040503050406030204" pitchFamily="18" charset="0"/>
                          </a:rPr>
                        </m:ctrlPr>
                      </m:sSubPr>
                      <m:e>
                        <m:r>
                          <a:rPr lang="en-GB" sz="1400" b="0" i="1" smtClean="0">
                            <a:solidFill>
                              <a:schemeClr val="tx2">
                                <a:lumMod val="75000"/>
                              </a:schemeClr>
                            </a:solidFill>
                            <a:latin typeface="Cambria Math" charset="0"/>
                          </a:rPr>
                          <m:t>𝑄</m:t>
                        </m:r>
                      </m:e>
                      <m:sub>
                        <m:r>
                          <a:rPr lang="en-GB" sz="1400" b="0" i="1" smtClean="0">
                            <a:solidFill>
                              <a:schemeClr val="tx2">
                                <a:lumMod val="75000"/>
                              </a:schemeClr>
                            </a:solidFill>
                            <a:latin typeface="Cambria Math" charset="0"/>
                          </a:rPr>
                          <m:t>𝐺𝑖</m:t>
                        </m:r>
                      </m:sub>
                    </m:sSub>
                  </m:oMath>
                </a14:m>
                <a:r>
                  <a:rPr lang="en-US" sz="1400" dirty="0">
                    <a:solidFill>
                      <a:schemeClr val="tx2">
                        <a:lumMod val="75000"/>
                      </a:schemeClr>
                    </a:solidFill>
                  </a:rPr>
                  <a:t> = 0</a:t>
                </a:r>
              </a:p>
              <a:p>
                <a:endParaRPr lang="en-US" sz="1400" dirty="0">
                  <a:solidFill>
                    <a:schemeClr val="tx2">
                      <a:lumMod val="75000"/>
                    </a:schemeClr>
                  </a:solidFill>
                </a:endParaRPr>
              </a:p>
              <a:p>
                <a:pPr marL="285750" indent="-285750">
                  <a:buFont typeface="Arial" charset="0"/>
                  <a:buChar char="•"/>
                </a:pPr>
                <a:r>
                  <a:rPr lang="en-US" sz="1400" dirty="0">
                    <a:solidFill>
                      <a:schemeClr val="tx2">
                        <a:lumMod val="75000"/>
                      </a:schemeClr>
                    </a:solidFill>
                    <a:latin typeface="Gill Sans MT" panose="020B0502020104020203" pitchFamily="34" charset="0"/>
                  </a:rPr>
                  <a:t>Voltage control through </a:t>
                </a:r>
                <a14:m>
                  <m:oMath xmlns:m="http://schemas.openxmlformats.org/officeDocument/2006/math">
                    <m:sSubSup>
                      <m:sSubSupPr>
                        <m:ctrlPr>
                          <a:rPr lang="en-US" sz="1400" i="1" smtClean="0">
                            <a:solidFill>
                              <a:schemeClr val="tx2">
                                <a:lumMod val="75000"/>
                              </a:schemeClr>
                            </a:solidFill>
                            <a:latin typeface="Cambria Math" panose="02040503050406030204" pitchFamily="18" charset="0"/>
                          </a:rPr>
                        </m:ctrlPr>
                      </m:sSubSupPr>
                      <m:e>
                        <m:r>
                          <a:rPr lang="en-GB" sz="1400" b="0" i="1" smtClean="0">
                            <a:solidFill>
                              <a:schemeClr val="tx2">
                                <a:lumMod val="75000"/>
                              </a:schemeClr>
                            </a:solidFill>
                            <a:latin typeface="Cambria Math" panose="02040503050406030204" pitchFamily="18" charset="0"/>
                          </a:rPr>
                          <m:t>𝑃</m:t>
                        </m:r>
                      </m:e>
                      <m:sub>
                        <m:r>
                          <a:rPr lang="en-GB" sz="1400" b="0" i="1" smtClean="0">
                            <a:solidFill>
                              <a:schemeClr val="tx2">
                                <a:lumMod val="75000"/>
                              </a:schemeClr>
                            </a:solidFill>
                            <a:latin typeface="Cambria Math" panose="02040503050406030204" pitchFamily="18" charset="0"/>
                          </a:rPr>
                          <m:t>𝐺𝑖</m:t>
                        </m:r>
                      </m:sub>
                      <m:sup>
                        <m:r>
                          <a:rPr lang="en-GB" sz="1400" b="0" i="1" smtClean="0">
                            <a:solidFill>
                              <a:schemeClr val="tx2">
                                <a:lumMod val="75000"/>
                              </a:schemeClr>
                            </a:solidFill>
                            <a:latin typeface="Cambria Math" panose="02040503050406030204" pitchFamily="18" charset="0"/>
                          </a:rPr>
                          <m:t>𝑐𝑢𝑟𝑡𝑎𝑖𝑙𝑚𝑒𝑛𝑡</m:t>
                        </m:r>
                      </m:sup>
                    </m:sSubSup>
                  </m:oMath>
                </a14:m>
                <a:r>
                  <a:rPr lang="en-US" dirty="0">
                    <a:solidFill>
                      <a:schemeClr val="tx2">
                        <a:lumMod val="75000"/>
                      </a:schemeClr>
                    </a:solidFill>
                  </a:rPr>
                  <a:t>  </a:t>
                </a:r>
              </a:p>
              <a:p>
                <a:endParaRPr lang="en-US" dirty="0"/>
              </a:p>
              <a:p>
                <a:pPr marL="285750" indent="-285750">
                  <a:buFont typeface="Arial" charset="0"/>
                  <a:buChar char="•"/>
                </a:pPr>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98372" y="1375022"/>
                <a:ext cx="5268034" cy="1785104"/>
              </a:xfrm>
              <a:prstGeom prst="rect">
                <a:avLst/>
              </a:prstGeom>
              <a:blipFill>
                <a:blip r:embed="rId8"/>
                <a:stretch>
                  <a:fillRect l="-116" t="-685"/>
                </a:stretch>
              </a:blipFill>
            </p:spPr>
            <p:txBody>
              <a:bodyPr/>
              <a:lstStyle/>
              <a:p>
                <a:r>
                  <a:rPr lang="en-GB">
                    <a:noFill/>
                  </a:rPr>
                  <a:t> </a:t>
                </a:r>
              </a:p>
            </p:txBody>
          </p:sp>
        </mc:Fallback>
      </mc:AlternateContent>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l="7890" r="8841"/>
          <a:stretch/>
        </p:blipFill>
        <p:spPr>
          <a:xfrm>
            <a:off x="5816703" y="4223754"/>
            <a:ext cx="2584668" cy="1948172"/>
          </a:xfrm>
          <a:prstGeom prst="rect">
            <a:avLst/>
          </a:prstGeom>
        </p:spPr>
      </p:pic>
    </p:spTree>
    <p:extLst>
      <p:ext uri="{BB962C8B-B14F-4D97-AF65-F5344CB8AC3E}">
        <p14:creationId xmlns:p14="http://schemas.microsoft.com/office/powerpoint/2010/main" val="1088210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fade">
                                      <p:cBhvr>
                                        <p:cTn id="14" dur="1000"/>
                                        <p:tgtEl>
                                          <p:spTgt spid="11">
                                            <p:txEl>
                                              <p:pRg st="0" end="0"/>
                                            </p:txEl>
                                          </p:spTgt>
                                        </p:tgtEl>
                                      </p:cBhvr>
                                    </p:animEffect>
                                    <p:anim calcmode="lin" valueType="num">
                                      <p:cBhvr>
                                        <p:cTn id="15"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Effect transition="in" filter="fade">
                                      <p:cBhvr>
                                        <p:cTn id="21" dur="1000"/>
                                        <p:tgtEl>
                                          <p:spTgt spid="11">
                                            <p:txEl>
                                              <p:pRg st="2" end="2"/>
                                            </p:txEl>
                                          </p:spTgt>
                                        </p:tgtEl>
                                      </p:cBhvr>
                                    </p:animEffect>
                                    <p:anim calcmode="lin" valueType="num">
                                      <p:cBhvr>
                                        <p:cTn id="22"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xEl>
                                              <p:pRg st="4" end="4"/>
                                            </p:txEl>
                                          </p:spTgt>
                                        </p:tgtEl>
                                        <p:attrNameLst>
                                          <p:attrName>style.visibility</p:attrName>
                                        </p:attrNameLst>
                                      </p:cBhvr>
                                      <p:to>
                                        <p:strVal val="visible"/>
                                      </p:to>
                                    </p:set>
                                    <p:animEffect transition="in" filter="fade">
                                      <p:cBhvr>
                                        <p:cTn id="28" dur="1000"/>
                                        <p:tgtEl>
                                          <p:spTgt spid="11">
                                            <p:txEl>
                                              <p:pRg st="4" end="4"/>
                                            </p:txEl>
                                          </p:spTgt>
                                        </p:tgtEl>
                                      </p:cBhvr>
                                    </p:animEffect>
                                    <p:anim calcmode="lin" valueType="num">
                                      <p:cBhvr>
                                        <p:cTn id="29"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Results:</a:t>
            </a:r>
          </a:p>
        </p:txBody>
      </p:sp>
      <p:sp>
        <p:nvSpPr>
          <p:cNvPr id="6" name="Content Placeholder 8"/>
          <p:cNvSpPr txBox="1">
            <a:spLocks/>
          </p:cNvSpPr>
          <p:nvPr/>
        </p:nvSpPr>
        <p:spPr>
          <a:xfrm>
            <a:off x="251520" y="1484784"/>
            <a:ext cx="8229600" cy="42813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Tx/>
              <a:buNone/>
            </a:pPr>
            <a:endParaRPr lang="en-GB" sz="2000" dirty="0">
              <a:solidFill>
                <a:srgbClr val="03426B"/>
              </a:solidFill>
              <a:latin typeface="Gill Sans MT" panose="020B0502020104020203" pitchFamily="34" charset="0"/>
            </a:endParaRPr>
          </a:p>
        </p:txBody>
      </p:sp>
      <p:pic>
        <p:nvPicPr>
          <p:cNvPr id="4" name="Picture 3"/>
          <p:cNvPicPr preferRelativeResize="0">
            <a:picLocks/>
          </p:cNvPicPr>
          <p:nvPr/>
        </p:nvPicPr>
        <p:blipFill rotWithShape="1">
          <a:blip r:embed="rId3">
            <a:extLst>
              <a:ext uri="{28A0092B-C50C-407E-A947-70E740481C1C}">
                <a14:useLocalDpi xmlns:a14="http://schemas.microsoft.com/office/drawing/2010/main" val="0"/>
              </a:ext>
            </a:extLst>
          </a:blip>
          <a:srcRect l="4762" t="1121" r="6772" b="2518"/>
          <a:stretch/>
        </p:blipFill>
        <p:spPr>
          <a:xfrm>
            <a:off x="57890" y="4242896"/>
            <a:ext cx="2358000" cy="1850400"/>
          </a:xfrm>
          <a:prstGeom prst="rect">
            <a:avLst/>
          </a:prstGeom>
        </p:spPr>
      </p:pic>
      <p:pic>
        <p:nvPicPr>
          <p:cNvPr id="5" name="Picture 4"/>
          <p:cNvPicPr>
            <a:picLocks/>
          </p:cNvPicPr>
          <p:nvPr/>
        </p:nvPicPr>
        <p:blipFill rotWithShape="1">
          <a:blip r:embed="rId4">
            <a:extLst>
              <a:ext uri="{28A0092B-C50C-407E-A947-70E740481C1C}">
                <a14:useLocalDpi xmlns:a14="http://schemas.microsoft.com/office/drawing/2010/main" val="0"/>
              </a:ext>
            </a:extLst>
          </a:blip>
          <a:srcRect l="4761" t="1122" r="6771" b="2517"/>
          <a:stretch/>
        </p:blipFill>
        <p:spPr>
          <a:xfrm>
            <a:off x="2790619" y="4242896"/>
            <a:ext cx="2358000" cy="1850400"/>
          </a:xfrm>
          <a:prstGeom prst="rect">
            <a:avLst/>
          </a:prstGeom>
        </p:spPr>
      </p:pic>
      <p:graphicFrame>
        <p:nvGraphicFramePr>
          <p:cNvPr id="10" name="Object 9"/>
          <p:cNvGraphicFramePr>
            <a:graphicFrameLocks/>
          </p:cNvGraphicFramePr>
          <p:nvPr>
            <p:extLst>
              <p:ext uri="{D42A27DB-BD31-4B8C-83A1-F6EECF244321}">
                <p14:modId xmlns:p14="http://schemas.microsoft.com/office/powerpoint/2010/main" val="1475906448"/>
              </p:ext>
            </p:extLst>
          </p:nvPr>
        </p:nvGraphicFramePr>
        <p:xfrm>
          <a:off x="155108" y="3004939"/>
          <a:ext cx="4146550" cy="1000125"/>
        </p:xfrm>
        <a:graphic>
          <a:graphicData uri="http://schemas.openxmlformats.org/presentationml/2006/ole">
            <mc:AlternateContent xmlns:mc="http://schemas.openxmlformats.org/markup-compatibility/2006">
              <mc:Choice xmlns:v="urn:schemas-microsoft-com:vml" Requires="v">
                <p:oleObj spid="_x0000_s3119" name="Worksheet" r:id="rId5" imgW="5495999" imgH="1000125" progId="Excel.Sheet.12">
                  <p:embed/>
                </p:oleObj>
              </mc:Choice>
              <mc:Fallback>
                <p:oleObj name="Worksheet" r:id="rId5" imgW="5495999" imgH="1000125" progId="Excel.Sheet.12">
                  <p:embed/>
                  <p:pic>
                    <p:nvPicPr>
                      <p:cNvPr id="0" name=""/>
                      <p:cNvPicPr preferRelativeResize="0"/>
                      <p:nvPr/>
                    </p:nvPicPr>
                    <p:blipFill>
                      <a:blip r:embed="rId6"/>
                      <a:stretch>
                        <a:fillRect/>
                      </a:stretch>
                    </p:blipFill>
                    <p:spPr>
                      <a:xfrm>
                        <a:off x="155108" y="3004939"/>
                        <a:ext cx="4146550" cy="1000125"/>
                      </a:xfrm>
                      <a:prstGeom prst="rect">
                        <a:avLst/>
                      </a:prstGeom>
                    </p:spPr>
                  </p:pic>
                </p:oleObj>
              </mc:Fallback>
            </mc:AlternateContent>
          </a:graphicData>
        </a:graphic>
      </p:graphicFrame>
      <p:sp>
        <p:nvSpPr>
          <p:cNvPr id="11" name="TextBox 10"/>
          <p:cNvSpPr txBox="1"/>
          <p:nvPr/>
        </p:nvSpPr>
        <p:spPr>
          <a:xfrm>
            <a:off x="2140602" y="487225"/>
            <a:ext cx="2795618" cy="400110"/>
          </a:xfrm>
          <a:prstGeom prst="rect">
            <a:avLst/>
          </a:prstGeom>
          <a:noFill/>
        </p:spPr>
        <p:txBody>
          <a:bodyPr wrap="square" rtlCol="0">
            <a:spAutoFit/>
          </a:bodyPr>
          <a:lstStyle/>
          <a:p>
            <a:r>
              <a:rPr lang="en-US" sz="2000" b="1" dirty="0">
                <a:solidFill>
                  <a:srgbClr val="C00000"/>
                </a:solidFill>
                <a:latin typeface="Gill Sans MT" charset="0"/>
                <a:ea typeface="Gill Sans MT" charset="0"/>
                <a:cs typeface="Gill Sans MT" charset="0"/>
              </a:rPr>
              <a:t>Constant / Fixed</a:t>
            </a:r>
            <a:r>
              <a:rPr lang="en-US" sz="2000" b="1" dirty="0">
                <a:solidFill>
                  <a:srgbClr val="C00000"/>
                </a:solidFill>
              </a:rPr>
              <a:t> PF</a:t>
            </a:r>
          </a:p>
        </p:txBody>
      </p:sp>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l="4352" t="3114" r="7557" b="4206"/>
          <a:stretch/>
        </p:blipFill>
        <p:spPr>
          <a:xfrm>
            <a:off x="5657292" y="1973401"/>
            <a:ext cx="2718340" cy="2003132"/>
          </a:xfrm>
          <a:prstGeom prst="rect">
            <a:avLst/>
          </a:prstGeom>
        </p:spPr>
      </p:pic>
      <mc:AlternateContent xmlns:mc="http://schemas.openxmlformats.org/markup-compatibility/2006" xmlns:a14="http://schemas.microsoft.com/office/drawing/2010/main">
        <mc:Choice Requires="a14">
          <p:sp>
            <p:nvSpPr>
              <p:cNvPr id="13" name="TextBox 12"/>
              <p:cNvSpPr txBox="1"/>
              <p:nvPr/>
            </p:nvSpPr>
            <p:spPr>
              <a:xfrm>
                <a:off x="129998" y="1167185"/>
                <a:ext cx="5306198" cy="1649747"/>
              </a:xfrm>
              <a:prstGeom prst="rect">
                <a:avLst/>
              </a:prstGeom>
              <a:noFill/>
            </p:spPr>
            <p:txBody>
              <a:bodyPr wrap="square" rtlCol="0">
                <a:spAutoFit/>
              </a:bodyPr>
              <a:lstStyle/>
              <a:p>
                <a:pPr marL="285750" indent="-285750">
                  <a:buFont typeface="Arial" panose="020B0604020202020204" pitchFamily="34" charset="0"/>
                  <a:buChar char="•"/>
                </a:pPr>
                <a14:m>
                  <m:oMath xmlns:m="http://schemas.openxmlformats.org/officeDocument/2006/math">
                    <m:sSub>
                      <m:sSubPr>
                        <m:ctrlPr>
                          <a:rPr lang="en-US" sz="1400" i="1" smtClean="0">
                            <a:solidFill>
                              <a:schemeClr val="tx2">
                                <a:lumMod val="75000"/>
                              </a:schemeClr>
                            </a:solidFill>
                            <a:latin typeface="Cambria Math" panose="02040503050406030204" pitchFamily="18" charset="0"/>
                          </a:rPr>
                        </m:ctrlPr>
                      </m:sSubPr>
                      <m:e>
                        <m:r>
                          <a:rPr lang="en-GB" sz="1400" b="0" i="1" smtClean="0">
                            <a:solidFill>
                              <a:schemeClr val="tx2">
                                <a:lumMod val="75000"/>
                              </a:schemeClr>
                            </a:solidFill>
                            <a:latin typeface="Cambria Math" panose="02040503050406030204" pitchFamily="18" charset="0"/>
                          </a:rPr>
                          <m:t>𝑃𝐹</m:t>
                        </m:r>
                      </m:e>
                      <m:sub>
                        <m:r>
                          <a:rPr lang="en-GB" sz="1400" b="0" i="1" smtClean="0">
                            <a:solidFill>
                              <a:schemeClr val="tx2">
                                <a:lumMod val="75000"/>
                              </a:schemeClr>
                            </a:solidFill>
                            <a:latin typeface="Cambria Math" charset="0"/>
                          </a:rPr>
                          <m:t>𝐺𝑖</m:t>
                        </m:r>
                      </m:sub>
                    </m:sSub>
                    <m:r>
                      <a:rPr lang="en-GB" sz="1400" b="0" i="1" smtClean="0">
                        <a:solidFill>
                          <a:schemeClr val="tx2">
                            <a:lumMod val="75000"/>
                          </a:schemeClr>
                        </a:solidFill>
                        <a:latin typeface="Cambria Math" charset="0"/>
                      </a:rPr>
                      <m:t>=</m:t>
                    </m:r>
                    <m:sSup>
                      <m:sSupPr>
                        <m:ctrlPr>
                          <a:rPr lang="en-GB" sz="1400" b="0" i="1" smtClean="0">
                            <a:solidFill>
                              <a:schemeClr val="tx2">
                                <a:lumMod val="75000"/>
                              </a:schemeClr>
                            </a:solidFill>
                            <a:latin typeface="Cambria Math" panose="02040503050406030204" pitchFamily="18" charset="0"/>
                          </a:rPr>
                        </m:ctrlPr>
                      </m:sSupPr>
                      <m:e>
                        <m:r>
                          <a:rPr lang="en-GB" sz="1400" b="0" i="1" smtClean="0">
                            <a:solidFill>
                              <a:schemeClr val="tx2">
                                <a:lumMod val="75000"/>
                              </a:schemeClr>
                            </a:solidFill>
                            <a:latin typeface="Cambria Math" charset="0"/>
                          </a:rPr>
                          <m:t>0.95</m:t>
                        </m:r>
                      </m:e>
                      <m:sup>
                        <m:r>
                          <a:rPr lang="en-GB" sz="1400" b="0" i="1" smtClean="0">
                            <a:solidFill>
                              <a:schemeClr val="tx2">
                                <a:lumMod val="75000"/>
                              </a:schemeClr>
                            </a:solidFill>
                            <a:latin typeface="Cambria Math" charset="0"/>
                          </a:rPr>
                          <m:t>𝑙𝑒𝑎𝑑</m:t>
                        </m:r>
                        <m:r>
                          <a:rPr lang="en-GB" sz="1400" b="0" i="1" smtClean="0">
                            <a:solidFill>
                              <a:schemeClr val="tx2">
                                <a:lumMod val="75000"/>
                              </a:schemeClr>
                            </a:solidFill>
                            <a:latin typeface="Cambria Math" charset="0"/>
                          </a:rPr>
                          <m:t>/</m:t>
                        </m:r>
                        <m:r>
                          <a:rPr lang="en-GB" sz="1400" b="0" i="1" smtClean="0">
                            <a:solidFill>
                              <a:schemeClr val="tx2">
                                <a:lumMod val="75000"/>
                              </a:schemeClr>
                            </a:solidFill>
                            <a:latin typeface="Cambria Math" charset="0"/>
                          </a:rPr>
                          <m:t>𝑙𝑎𝑔</m:t>
                        </m:r>
                      </m:sup>
                    </m:sSup>
                  </m:oMath>
                </a14:m>
                <a:r>
                  <a:rPr lang="en-GB" sz="1400" b="0" dirty="0">
                    <a:solidFill>
                      <a:schemeClr val="tx2">
                        <a:lumMod val="75000"/>
                      </a:schemeClr>
                    </a:solidFill>
                    <a:latin typeface="Gill Sans MT" panose="020B0502020104020203" pitchFamily="34" charset="0"/>
                  </a:rPr>
                  <a:t>     </a:t>
                </a:r>
              </a:p>
              <a:p>
                <a:pPr marL="285750" indent="-285750">
                  <a:buFont typeface="Arial" charset="0"/>
                  <a:buChar char="•"/>
                </a:pPr>
                <a:endParaRPr lang="en-GB" sz="1400" dirty="0">
                  <a:solidFill>
                    <a:schemeClr val="tx2">
                      <a:lumMod val="75000"/>
                    </a:schemeClr>
                  </a:solidFill>
                  <a:latin typeface="Gill Sans MT" panose="020B0502020104020203" pitchFamily="34" charset="0"/>
                </a:endParaRPr>
              </a:p>
              <a:p>
                <a:pPr marL="285750" indent="-285750">
                  <a:buFont typeface="Arial" charset="0"/>
                  <a:buChar char="•"/>
                </a:pPr>
                <a14:m>
                  <m:oMath xmlns:m="http://schemas.openxmlformats.org/officeDocument/2006/math">
                    <m:sSub>
                      <m:sSubPr>
                        <m:ctrlPr>
                          <a:rPr lang="en-US" sz="1400" b="0" i="1" smtClean="0">
                            <a:solidFill>
                              <a:schemeClr val="tx2">
                                <a:lumMod val="75000"/>
                              </a:schemeClr>
                            </a:solidFill>
                            <a:latin typeface="Cambria Math" panose="02040503050406030204" pitchFamily="18" charset="0"/>
                          </a:rPr>
                        </m:ctrlPr>
                      </m:sSubPr>
                      <m:e>
                        <m:r>
                          <a:rPr lang="en-GB" sz="1400" b="0" i="1" smtClean="0">
                            <a:solidFill>
                              <a:schemeClr val="tx2">
                                <a:lumMod val="75000"/>
                              </a:schemeClr>
                            </a:solidFill>
                            <a:latin typeface="Cambria Math" charset="0"/>
                          </a:rPr>
                          <m:t> </m:t>
                        </m:r>
                        <m:sSubSup>
                          <m:sSubSupPr>
                            <m:ctrlPr>
                              <a:rPr lang="en-US" sz="1400" b="0" i="1" smtClean="0">
                                <a:solidFill>
                                  <a:schemeClr val="tx2">
                                    <a:lumMod val="75000"/>
                                  </a:schemeClr>
                                </a:solidFill>
                                <a:latin typeface="Cambria Math" panose="02040503050406030204" pitchFamily="18" charset="0"/>
                              </a:rPr>
                            </m:ctrlPr>
                          </m:sSubSupPr>
                          <m:e>
                            <m:r>
                              <a:rPr lang="en-GB" sz="1400" b="0" i="1" smtClean="0">
                                <a:solidFill>
                                  <a:schemeClr val="tx2">
                                    <a:lumMod val="75000"/>
                                  </a:schemeClr>
                                </a:solidFill>
                                <a:latin typeface="Cambria Math" charset="0"/>
                              </a:rPr>
                              <m:t>𝑄</m:t>
                            </m:r>
                          </m:e>
                          <m:sub>
                            <m:r>
                              <a:rPr lang="en-GB" sz="1400" b="0" i="1" smtClean="0">
                                <a:solidFill>
                                  <a:schemeClr val="tx2">
                                    <a:lumMod val="75000"/>
                                  </a:schemeClr>
                                </a:solidFill>
                                <a:latin typeface="Cambria Math" charset="0"/>
                              </a:rPr>
                              <m:t>𝐺𝑖</m:t>
                            </m:r>
                          </m:sub>
                          <m:sup>
                            <m:r>
                              <a:rPr lang="en-GB" sz="1400" b="0" i="1" smtClean="0">
                                <a:solidFill>
                                  <a:schemeClr val="tx2">
                                    <a:lumMod val="75000"/>
                                  </a:schemeClr>
                                </a:solidFill>
                                <a:latin typeface="Cambria Math" charset="0"/>
                              </a:rPr>
                              <m:t>𝑚𝑖𝑛</m:t>
                            </m:r>
                          </m:sup>
                        </m:sSubSup>
                        <m:r>
                          <a:rPr lang="en-GB" sz="1400" b="0" i="1" smtClean="0">
                            <a:solidFill>
                              <a:schemeClr val="tx2">
                                <a:lumMod val="75000"/>
                              </a:schemeClr>
                            </a:solidFill>
                            <a:latin typeface="Cambria Math" charset="0"/>
                          </a:rPr>
                          <m:t> </m:t>
                        </m:r>
                        <m:r>
                          <a:rPr lang="en-GB" sz="1400" b="0" i="1" smtClean="0">
                            <a:solidFill>
                              <a:schemeClr val="tx2">
                                <a:lumMod val="75000"/>
                              </a:schemeClr>
                            </a:solidFill>
                            <a:latin typeface="Cambria Math" charset="0"/>
                            <a:ea typeface="Cambria Math" charset="0"/>
                            <a:cs typeface="Cambria Math" charset="0"/>
                          </a:rPr>
                          <m:t>≤ </m:t>
                        </m:r>
                        <m:r>
                          <a:rPr lang="en-GB" sz="1400" b="0" i="1" smtClean="0">
                            <a:solidFill>
                              <a:schemeClr val="tx2">
                                <a:lumMod val="75000"/>
                              </a:schemeClr>
                            </a:solidFill>
                            <a:latin typeface="Cambria Math" charset="0"/>
                          </a:rPr>
                          <m:t>𝑄</m:t>
                        </m:r>
                      </m:e>
                      <m:sub>
                        <m:r>
                          <a:rPr lang="en-GB" sz="1400" b="0" i="1" smtClean="0">
                            <a:solidFill>
                              <a:schemeClr val="tx2">
                                <a:lumMod val="75000"/>
                              </a:schemeClr>
                            </a:solidFill>
                            <a:latin typeface="Cambria Math" charset="0"/>
                          </a:rPr>
                          <m:t>𝐺𝑖</m:t>
                        </m:r>
                      </m:sub>
                    </m:sSub>
                    <m:r>
                      <a:rPr lang="en-GB" sz="1400" b="0" i="1" smtClean="0">
                        <a:solidFill>
                          <a:schemeClr val="tx2">
                            <a:lumMod val="75000"/>
                          </a:schemeClr>
                        </a:solidFill>
                        <a:latin typeface="Cambria Math" charset="0"/>
                      </a:rPr>
                      <m:t> </m:t>
                    </m:r>
                    <m:r>
                      <a:rPr lang="en-GB" sz="1400" b="0" i="1" smtClean="0">
                        <a:solidFill>
                          <a:schemeClr val="tx2">
                            <a:lumMod val="75000"/>
                          </a:schemeClr>
                        </a:solidFill>
                        <a:latin typeface="Cambria Math" charset="0"/>
                        <a:ea typeface="Cambria Math" charset="0"/>
                        <a:cs typeface="Cambria Math" charset="0"/>
                      </a:rPr>
                      <m:t>≤</m:t>
                    </m:r>
                  </m:oMath>
                </a14:m>
                <a:r>
                  <a:rPr lang="en-US" sz="1400" dirty="0">
                    <a:solidFill>
                      <a:schemeClr val="tx2">
                        <a:lumMod val="75000"/>
                      </a:schemeClr>
                    </a:solidFill>
                    <a:latin typeface="Gill Sans MT" panose="020B0502020104020203" pitchFamily="34" charset="0"/>
                  </a:rPr>
                  <a:t> </a:t>
                </a:r>
                <a14:m>
                  <m:oMath xmlns:m="http://schemas.openxmlformats.org/officeDocument/2006/math">
                    <m:sSubSup>
                      <m:sSubSupPr>
                        <m:ctrlPr>
                          <a:rPr lang="en-US" sz="1400" i="1">
                            <a:solidFill>
                              <a:schemeClr val="tx2">
                                <a:lumMod val="75000"/>
                              </a:schemeClr>
                            </a:solidFill>
                            <a:latin typeface="Cambria Math" panose="02040503050406030204" pitchFamily="18" charset="0"/>
                          </a:rPr>
                        </m:ctrlPr>
                      </m:sSubSupPr>
                      <m:e>
                        <m:r>
                          <a:rPr lang="en-GB" sz="1400" i="1">
                            <a:solidFill>
                              <a:schemeClr val="tx2">
                                <a:lumMod val="75000"/>
                              </a:schemeClr>
                            </a:solidFill>
                            <a:latin typeface="Cambria Math" charset="0"/>
                          </a:rPr>
                          <m:t>𝑄</m:t>
                        </m:r>
                      </m:e>
                      <m:sub>
                        <m:r>
                          <a:rPr lang="en-GB" sz="1400" i="1">
                            <a:solidFill>
                              <a:schemeClr val="tx2">
                                <a:lumMod val="75000"/>
                              </a:schemeClr>
                            </a:solidFill>
                            <a:latin typeface="Cambria Math" charset="0"/>
                          </a:rPr>
                          <m:t>𝐺𝑖</m:t>
                        </m:r>
                      </m:sub>
                      <m:sup>
                        <m:r>
                          <a:rPr lang="en-GB" sz="1400" i="1">
                            <a:solidFill>
                              <a:schemeClr val="tx2">
                                <a:lumMod val="75000"/>
                              </a:schemeClr>
                            </a:solidFill>
                            <a:latin typeface="Cambria Math" charset="0"/>
                          </a:rPr>
                          <m:t>𝑚</m:t>
                        </m:r>
                        <m:r>
                          <a:rPr lang="en-GB" sz="1400" b="0" i="1" smtClean="0">
                            <a:solidFill>
                              <a:schemeClr val="tx2">
                                <a:lumMod val="75000"/>
                              </a:schemeClr>
                            </a:solidFill>
                            <a:latin typeface="Cambria Math" charset="0"/>
                          </a:rPr>
                          <m:t>𝑎𝑥</m:t>
                        </m:r>
                      </m:sup>
                    </m:sSubSup>
                  </m:oMath>
                </a14:m>
                <a:endParaRPr lang="en-US" sz="1400" dirty="0">
                  <a:solidFill>
                    <a:schemeClr val="tx2">
                      <a:lumMod val="75000"/>
                    </a:schemeClr>
                  </a:solidFill>
                  <a:latin typeface="Gill Sans MT" panose="020B0502020104020203" pitchFamily="34" charset="0"/>
                </a:endParaRPr>
              </a:p>
              <a:p>
                <a:pPr marL="285750" indent="-285750">
                  <a:buFont typeface="Arial" panose="020B0604020202020204" pitchFamily="34" charset="0"/>
                  <a:buChar char="•"/>
                </a:pPr>
                <a:endParaRPr lang="en-GB" sz="1400" dirty="0">
                  <a:solidFill>
                    <a:schemeClr val="tx2">
                      <a:lumMod val="75000"/>
                    </a:schemeClr>
                  </a:solidFill>
                  <a:latin typeface="Gill Sans MT" panose="020B0502020104020203" pitchFamily="34" charset="0"/>
                </a:endParaRPr>
              </a:p>
              <a:p>
                <a:pPr marL="285750" indent="-285750">
                  <a:buFont typeface="Arial" panose="020B0604020202020204" pitchFamily="34" charset="0"/>
                  <a:buChar char="•"/>
                </a:pPr>
                <a:r>
                  <a:rPr lang="en-GB" sz="1400" dirty="0">
                    <a:solidFill>
                      <a:schemeClr val="tx2">
                        <a:lumMod val="75000"/>
                      </a:schemeClr>
                    </a:solidFill>
                    <a:latin typeface="Gill Sans MT" panose="020B0502020104020203" pitchFamily="34" charset="0"/>
                  </a:rPr>
                  <a:t>Q/P ratio = constant  </a:t>
                </a:r>
              </a:p>
              <a:p>
                <a:endParaRPr lang="en-US" sz="1400" dirty="0">
                  <a:solidFill>
                    <a:schemeClr val="tx2">
                      <a:lumMod val="75000"/>
                    </a:schemeClr>
                  </a:solidFill>
                  <a:latin typeface="Gill Sans MT" panose="020B0502020104020203" pitchFamily="34" charset="0"/>
                </a:endParaRPr>
              </a:p>
              <a:p>
                <a:pPr marL="285750" indent="-285750">
                  <a:buFont typeface="Arial" charset="0"/>
                  <a:buChar char="•"/>
                </a:pPr>
                <a:r>
                  <a:rPr lang="en-US" sz="1400" dirty="0">
                    <a:solidFill>
                      <a:schemeClr val="tx2">
                        <a:lumMod val="75000"/>
                      </a:schemeClr>
                    </a:solidFill>
                    <a:latin typeface="Gill Sans MT" panose="020B0502020104020203" pitchFamily="34" charset="0"/>
                  </a:rPr>
                  <a:t>Voltage control through </a:t>
                </a:r>
                <a14:m>
                  <m:oMath xmlns:m="http://schemas.openxmlformats.org/officeDocument/2006/math">
                    <m:sSub>
                      <m:sSubPr>
                        <m:ctrlPr>
                          <a:rPr lang="en-US" sz="1400" i="1" smtClean="0">
                            <a:solidFill>
                              <a:schemeClr val="tx2">
                                <a:lumMod val="75000"/>
                              </a:schemeClr>
                            </a:solidFill>
                            <a:latin typeface="Cambria Math" panose="02040503050406030204" pitchFamily="18" charset="0"/>
                          </a:rPr>
                        </m:ctrlPr>
                      </m:sSubPr>
                      <m:e>
                        <m:r>
                          <a:rPr lang="en-GB" sz="1400" i="1">
                            <a:solidFill>
                              <a:schemeClr val="tx2">
                                <a:lumMod val="75000"/>
                              </a:schemeClr>
                            </a:solidFill>
                            <a:latin typeface="Cambria Math" charset="0"/>
                          </a:rPr>
                          <m:t> </m:t>
                        </m:r>
                        <m:r>
                          <a:rPr lang="en-GB" sz="1400" i="1">
                            <a:solidFill>
                              <a:schemeClr val="tx2">
                                <a:lumMod val="75000"/>
                              </a:schemeClr>
                            </a:solidFill>
                            <a:latin typeface="Cambria Math" charset="0"/>
                          </a:rPr>
                          <m:t>𝑄</m:t>
                        </m:r>
                      </m:e>
                      <m:sub>
                        <m:r>
                          <a:rPr lang="en-GB" sz="1400" i="1">
                            <a:solidFill>
                              <a:schemeClr val="tx2">
                                <a:lumMod val="75000"/>
                              </a:schemeClr>
                            </a:solidFill>
                            <a:latin typeface="Cambria Math" charset="0"/>
                          </a:rPr>
                          <m:t>𝐺𝑖</m:t>
                        </m:r>
                      </m:sub>
                    </m:sSub>
                  </m:oMath>
                </a14:m>
                <a:r>
                  <a:rPr lang="en-US" sz="1400" dirty="0">
                    <a:solidFill>
                      <a:schemeClr val="tx2">
                        <a:lumMod val="75000"/>
                      </a:schemeClr>
                    </a:solidFill>
                    <a:latin typeface="Gill Sans MT" panose="020B0502020104020203" pitchFamily="34" charset="0"/>
                  </a:rPr>
                  <a:t> and </a:t>
                </a:r>
                <a14:m>
                  <m:oMath xmlns:m="http://schemas.openxmlformats.org/officeDocument/2006/math">
                    <m:sSubSup>
                      <m:sSubSupPr>
                        <m:ctrlPr>
                          <a:rPr lang="en-US" sz="1400" i="1">
                            <a:solidFill>
                              <a:schemeClr val="tx2">
                                <a:lumMod val="75000"/>
                              </a:schemeClr>
                            </a:solidFill>
                            <a:latin typeface="Cambria Math" panose="02040503050406030204" pitchFamily="18" charset="0"/>
                          </a:rPr>
                        </m:ctrlPr>
                      </m:sSubSupPr>
                      <m:e>
                        <m:r>
                          <a:rPr lang="en-GB" sz="1400" i="1">
                            <a:solidFill>
                              <a:schemeClr val="tx2">
                                <a:lumMod val="75000"/>
                              </a:schemeClr>
                            </a:solidFill>
                            <a:latin typeface="Cambria Math" panose="02040503050406030204" pitchFamily="18" charset="0"/>
                          </a:rPr>
                          <m:t>𝑃</m:t>
                        </m:r>
                      </m:e>
                      <m:sub>
                        <m:r>
                          <a:rPr lang="en-GB" sz="1400" i="1">
                            <a:solidFill>
                              <a:schemeClr val="tx2">
                                <a:lumMod val="75000"/>
                              </a:schemeClr>
                            </a:solidFill>
                            <a:latin typeface="Cambria Math" panose="02040503050406030204" pitchFamily="18" charset="0"/>
                          </a:rPr>
                          <m:t>𝐺𝑖</m:t>
                        </m:r>
                      </m:sub>
                      <m:sup>
                        <m:r>
                          <a:rPr lang="en-GB" sz="1400" i="1">
                            <a:solidFill>
                              <a:schemeClr val="tx2">
                                <a:lumMod val="75000"/>
                              </a:schemeClr>
                            </a:solidFill>
                            <a:latin typeface="Cambria Math" panose="02040503050406030204" pitchFamily="18" charset="0"/>
                          </a:rPr>
                          <m:t>𝑐𝑢𝑟𝑡𝑎𝑖𝑙𝑚𝑒𝑛𝑡</m:t>
                        </m:r>
                      </m:sup>
                    </m:sSubSup>
                  </m:oMath>
                </a14:m>
                <a:endParaRPr lang="en-US" sz="1400" dirty="0">
                  <a:latin typeface="Gill Sans MT" panose="020B0502020104020203" pitchFamily="34" charset="0"/>
                </a:endParaRPr>
              </a:p>
            </p:txBody>
          </p:sp>
        </mc:Choice>
        <mc:Fallback xmlns="">
          <p:sp>
            <p:nvSpPr>
              <p:cNvPr id="13" name="TextBox 12"/>
              <p:cNvSpPr txBox="1">
                <a:spLocks noRot="1" noChangeAspect="1" noMove="1" noResize="1" noEditPoints="1" noAdjustHandles="1" noChangeArrowheads="1" noChangeShapeType="1" noTextEdit="1"/>
              </p:cNvSpPr>
              <p:nvPr/>
            </p:nvSpPr>
            <p:spPr>
              <a:xfrm>
                <a:off x="129998" y="1167185"/>
                <a:ext cx="5306198" cy="1649747"/>
              </a:xfrm>
              <a:prstGeom prst="rect">
                <a:avLst/>
              </a:prstGeom>
              <a:blipFill>
                <a:blip r:embed="rId8"/>
                <a:stretch>
                  <a:fillRect l="-115" b="-2952"/>
                </a:stretch>
              </a:blipFill>
            </p:spPr>
            <p:txBody>
              <a:bodyPr/>
              <a:lstStyle/>
              <a:p>
                <a:r>
                  <a:rPr lang="en-GB">
                    <a:noFill/>
                  </a:rPr>
                  <a:t> </a:t>
                </a:r>
              </a:p>
            </p:txBody>
          </p:sp>
        </mc:Fallback>
      </mc:AlternateContent>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l="7890" r="8841"/>
          <a:stretch/>
        </p:blipFill>
        <p:spPr>
          <a:xfrm>
            <a:off x="5724128" y="4221088"/>
            <a:ext cx="2584668" cy="1948172"/>
          </a:xfrm>
          <a:prstGeom prst="rect">
            <a:avLst/>
          </a:prstGeom>
        </p:spPr>
      </p:pic>
    </p:spTree>
    <p:extLst>
      <p:ext uri="{BB962C8B-B14F-4D97-AF65-F5344CB8AC3E}">
        <p14:creationId xmlns:p14="http://schemas.microsoft.com/office/powerpoint/2010/main" val="654606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1000"/>
                                        <p:tgtEl>
                                          <p:spTgt spid="13">
                                            <p:txEl>
                                              <p:pRg st="2" end="2"/>
                                            </p:txEl>
                                          </p:spTgt>
                                        </p:tgtEl>
                                      </p:cBhvr>
                                    </p:animEffect>
                                    <p:anim calcmode="lin" valueType="num">
                                      <p:cBhvr>
                                        <p:cTn id="22"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xEl>
                                              <p:pRg st="4" end="4"/>
                                            </p:txEl>
                                          </p:spTgt>
                                        </p:tgtEl>
                                        <p:attrNameLst>
                                          <p:attrName>style.visibility</p:attrName>
                                        </p:attrNameLst>
                                      </p:cBhvr>
                                      <p:to>
                                        <p:strVal val="visible"/>
                                      </p:to>
                                    </p:set>
                                    <p:animEffect transition="in" filter="fade">
                                      <p:cBhvr>
                                        <p:cTn id="28" dur="1000"/>
                                        <p:tgtEl>
                                          <p:spTgt spid="13">
                                            <p:txEl>
                                              <p:pRg st="4" end="4"/>
                                            </p:txEl>
                                          </p:spTgt>
                                        </p:tgtEl>
                                      </p:cBhvr>
                                    </p:animEffect>
                                    <p:anim calcmode="lin" valueType="num">
                                      <p:cBhvr>
                                        <p:cTn id="29" dur="1000" fill="hold"/>
                                        <p:tgtEl>
                                          <p:spTgt spid="1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xEl>
                                              <p:pRg st="6" end="6"/>
                                            </p:txEl>
                                          </p:spTgt>
                                        </p:tgtEl>
                                        <p:attrNameLst>
                                          <p:attrName>style.visibility</p:attrName>
                                        </p:attrNameLst>
                                      </p:cBhvr>
                                      <p:to>
                                        <p:strVal val="visible"/>
                                      </p:to>
                                    </p:set>
                                    <p:animEffect transition="in" filter="fade">
                                      <p:cBhvr>
                                        <p:cTn id="35" dur="1000"/>
                                        <p:tgtEl>
                                          <p:spTgt spid="13">
                                            <p:txEl>
                                              <p:pRg st="6" end="6"/>
                                            </p:txEl>
                                          </p:spTgt>
                                        </p:tgtEl>
                                      </p:cBhvr>
                                    </p:animEffect>
                                    <p:anim calcmode="lin" valueType="num">
                                      <p:cBhvr>
                                        <p:cTn id="36" dur="1000" fill="hold"/>
                                        <p:tgtEl>
                                          <p:spTgt spid="1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1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Results:</a:t>
            </a:r>
          </a:p>
        </p:txBody>
      </p:sp>
      <p:sp>
        <p:nvSpPr>
          <p:cNvPr id="6" name="Content Placeholder 8"/>
          <p:cNvSpPr txBox="1">
            <a:spLocks/>
          </p:cNvSpPr>
          <p:nvPr/>
        </p:nvSpPr>
        <p:spPr>
          <a:xfrm>
            <a:off x="251520" y="1484784"/>
            <a:ext cx="8229600" cy="42813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Tx/>
              <a:buNone/>
            </a:pPr>
            <a:endParaRPr lang="en-GB" sz="2000" dirty="0">
              <a:solidFill>
                <a:srgbClr val="03426B"/>
              </a:solidFill>
              <a:latin typeface="Gill Sans MT" panose="020B0502020104020203" pitchFamily="34" charset="0"/>
            </a:endParaRPr>
          </a:p>
        </p:txBody>
      </p:sp>
      <p:pic>
        <p:nvPicPr>
          <p:cNvPr id="2" name="Picture 1"/>
          <p:cNvPicPr>
            <a:picLocks/>
          </p:cNvPicPr>
          <p:nvPr/>
        </p:nvPicPr>
        <p:blipFill rotWithShape="1">
          <a:blip r:embed="rId3">
            <a:extLst>
              <a:ext uri="{28A0092B-C50C-407E-A947-70E740481C1C}">
                <a14:useLocalDpi xmlns:a14="http://schemas.microsoft.com/office/drawing/2010/main" val="0"/>
              </a:ext>
            </a:extLst>
          </a:blip>
          <a:srcRect l="4762" t="1121" r="6772" b="2518"/>
          <a:stretch/>
        </p:blipFill>
        <p:spPr>
          <a:xfrm>
            <a:off x="107505" y="4314904"/>
            <a:ext cx="2358000" cy="1850400"/>
          </a:xfrm>
          <a:prstGeom prst="rect">
            <a:avLst/>
          </a:prstGeom>
        </p:spPr>
      </p:pic>
      <p:pic>
        <p:nvPicPr>
          <p:cNvPr id="3" name="Picture 2"/>
          <p:cNvPicPr>
            <a:picLocks/>
          </p:cNvPicPr>
          <p:nvPr/>
        </p:nvPicPr>
        <p:blipFill rotWithShape="1">
          <a:blip r:embed="rId4">
            <a:extLst>
              <a:ext uri="{28A0092B-C50C-407E-A947-70E740481C1C}">
                <a14:useLocalDpi xmlns:a14="http://schemas.microsoft.com/office/drawing/2010/main" val="0"/>
              </a:ext>
            </a:extLst>
          </a:blip>
          <a:srcRect l="4762" t="1121" r="6772" b="2518"/>
          <a:stretch/>
        </p:blipFill>
        <p:spPr>
          <a:xfrm>
            <a:off x="2862072" y="4314904"/>
            <a:ext cx="2358000" cy="1850400"/>
          </a:xfrm>
          <a:prstGeom prst="rect">
            <a:avLst/>
          </a:prstGeom>
        </p:spPr>
      </p:pic>
      <p:graphicFrame>
        <p:nvGraphicFramePr>
          <p:cNvPr id="4" name="Object 3"/>
          <p:cNvGraphicFramePr>
            <a:graphicFrameLocks/>
          </p:cNvGraphicFramePr>
          <p:nvPr>
            <p:extLst>
              <p:ext uri="{D42A27DB-BD31-4B8C-83A1-F6EECF244321}">
                <p14:modId xmlns:p14="http://schemas.microsoft.com/office/powerpoint/2010/main" val="1020952572"/>
              </p:ext>
            </p:extLst>
          </p:nvPr>
        </p:nvGraphicFramePr>
        <p:xfrm>
          <a:off x="122952" y="3061872"/>
          <a:ext cx="4723200" cy="1015200"/>
        </p:xfrm>
        <a:graphic>
          <a:graphicData uri="http://schemas.openxmlformats.org/presentationml/2006/ole">
            <mc:AlternateContent xmlns:mc="http://schemas.openxmlformats.org/markup-compatibility/2006">
              <mc:Choice xmlns:v="urn:schemas-microsoft-com:vml" Requires="v">
                <p:oleObj spid="_x0000_s5164" name="Worksheet" r:id="rId5" imgW="6261100" imgH="1016000" progId="Excel.Sheet.12">
                  <p:embed/>
                </p:oleObj>
              </mc:Choice>
              <mc:Fallback>
                <p:oleObj name="Worksheet" r:id="rId5" imgW="6261100" imgH="1016000" progId="Excel.Sheet.12">
                  <p:embed/>
                  <p:pic>
                    <p:nvPicPr>
                      <p:cNvPr id="0" name=""/>
                      <p:cNvPicPr/>
                      <p:nvPr/>
                    </p:nvPicPr>
                    <p:blipFill>
                      <a:blip r:embed="rId6"/>
                      <a:stretch>
                        <a:fillRect/>
                      </a:stretch>
                    </p:blipFill>
                    <p:spPr>
                      <a:xfrm>
                        <a:off x="122952" y="3061872"/>
                        <a:ext cx="4723200" cy="1015200"/>
                      </a:xfrm>
                      <a:prstGeom prst="rect">
                        <a:avLst/>
                      </a:prstGeom>
                    </p:spPr>
                  </p:pic>
                </p:oleObj>
              </mc:Fallback>
            </mc:AlternateContent>
          </a:graphicData>
        </a:graphic>
      </p:graphicFrame>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2922" t="2758" r="7763" b="2511"/>
          <a:stretch/>
        </p:blipFill>
        <p:spPr>
          <a:xfrm>
            <a:off x="5724128" y="1956596"/>
            <a:ext cx="2736304" cy="2090659"/>
          </a:xfrm>
          <a:prstGeom prst="rect">
            <a:avLst/>
          </a:prstGeom>
        </p:spPr>
      </p:pic>
      <p:sp>
        <p:nvSpPr>
          <p:cNvPr id="9" name="TextBox 8"/>
          <p:cNvSpPr txBox="1"/>
          <p:nvPr/>
        </p:nvSpPr>
        <p:spPr>
          <a:xfrm>
            <a:off x="2238087" y="486826"/>
            <a:ext cx="2795618" cy="400110"/>
          </a:xfrm>
          <a:prstGeom prst="rect">
            <a:avLst/>
          </a:prstGeom>
          <a:noFill/>
        </p:spPr>
        <p:txBody>
          <a:bodyPr wrap="square" rtlCol="0">
            <a:spAutoFit/>
          </a:bodyPr>
          <a:lstStyle/>
          <a:p>
            <a:r>
              <a:rPr lang="en-US" sz="2000" b="1" dirty="0">
                <a:solidFill>
                  <a:srgbClr val="C00000"/>
                </a:solidFill>
                <a:latin typeface="Gill Sans MT" charset="0"/>
                <a:ea typeface="Gill Sans MT" charset="0"/>
                <a:cs typeface="Gill Sans MT" charset="0"/>
              </a:rPr>
              <a:t>Variable</a:t>
            </a:r>
            <a:r>
              <a:rPr lang="en-US" sz="2000" b="1" dirty="0">
                <a:solidFill>
                  <a:srgbClr val="C00000"/>
                </a:solidFill>
              </a:rPr>
              <a:t> PF</a:t>
            </a:r>
          </a:p>
        </p:txBody>
      </p:sp>
      <mc:AlternateContent xmlns:mc="http://schemas.openxmlformats.org/markup-compatibility/2006">
        <mc:Choice xmlns:a14="http://schemas.microsoft.com/office/drawing/2010/main" Requires="a14">
          <p:sp>
            <p:nvSpPr>
              <p:cNvPr id="10" name="TextBox 9"/>
              <p:cNvSpPr txBox="1"/>
              <p:nvPr/>
            </p:nvSpPr>
            <p:spPr>
              <a:xfrm>
                <a:off x="11552" y="1215561"/>
                <a:ext cx="4926200" cy="1645515"/>
              </a:xfrm>
              <a:prstGeom prst="rect">
                <a:avLst/>
              </a:prstGeom>
              <a:noFill/>
            </p:spPr>
            <p:txBody>
              <a:bodyPr wrap="square" rtlCol="0">
                <a:spAutoFit/>
              </a:bodyPr>
              <a:lstStyle/>
              <a:p>
                <a:pPr marL="285750" indent="-285750">
                  <a:buFont typeface="Arial" charset="0"/>
                  <a:buChar char="•"/>
                </a:pPr>
                <a14:m>
                  <m:oMath xmlns:m="http://schemas.openxmlformats.org/officeDocument/2006/math">
                    <m:sSup>
                      <m:sSupPr>
                        <m:ctrlPr>
                          <a:rPr lang="en-GB" sz="1400" b="0" i="1" smtClean="0">
                            <a:solidFill>
                              <a:schemeClr val="tx2">
                                <a:lumMod val="75000"/>
                              </a:schemeClr>
                            </a:solidFill>
                            <a:latin typeface="Cambria Math" panose="02040503050406030204" pitchFamily="18" charset="0"/>
                          </a:rPr>
                        </m:ctrlPr>
                      </m:sSupPr>
                      <m:e>
                        <m:r>
                          <a:rPr lang="en-GB" sz="1400" b="0" i="1" smtClean="0">
                            <a:solidFill>
                              <a:schemeClr val="tx2">
                                <a:lumMod val="75000"/>
                              </a:schemeClr>
                            </a:solidFill>
                            <a:latin typeface="Cambria Math" charset="0"/>
                          </a:rPr>
                          <m:t>0.95</m:t>
                        </m:r>
                      </m:e>
                      <m:sup>
                        <m:r>
                          <a:rPr lang="en-GB" sz="1400" b="0" i="1" smtClean="0">
                            <a:solidFill>
                              <a:schemeClr val="tx2">
                                <a:lumMod val="75000"/>
                              </a:schemeClr>
                            </a:solidFill>
                            <a:latin typeface="Cambria Math" charset="0"/>
                          </a:rPr>
                          <m:t>𝑙𝑎𝑔</m:t>
                        </m:r>
                      </m:sup>
                    </m:sSup>
                  </m:oMath>
                </a14:m>
                <a:r>
                  <a:rPr lang="en-GB" sz="1400" b="0" dirty="0">
                    <a:solidFill>
                      <a:schemeClr val="tx2">
                        <a:lumMod val="75000"/>
                      </a:schemeClr>
                    </a:solidFill>
                  </a:rPr>
                  <a:t> </a:t>
                </a:r>
                <a14:m>
                  <m:oMath xmlns:m="http://schemas.openxmlformats.org/officeDocument/2006/math">
                    <m:r>
                      <a:rPr lang="en-GB" sz="1400" b="0" i="1" dirty="0" smtClean="0">
                        <a:solidFill>
                          <a:schemeClr val="tx2">
                            <a:lumMod val="75000"/>
                          </a:schemeClr>
                        </a:solidFill>
                        <a:latin typeface="Cambria Math" charset="0"/>
                        <a:ea typeface="Cambria Math" charset="0"/>
                        <a:cs typeface="Cambria Math" charset="0"/>
                      </a:rPr>
                      <m:t>≤</m:t>
                    </m:r>
                    <m:sSub>
                      <m:sSubPr>
                        <m:ctrlPr>
                          <a:rPr lang="en-US" sz="1400" i="1" smtClean="0">
                            <a:solidFill>
                              <a:schemeClr val="tx2">
                                <a:lumMod val="75000"/>
                              </a:schemeClr>
                            </a:solidFill>
                            <a:latin typeface="Cambria Math" panose="02040503050406030204" pitchFamily="18" charset="0"/>
                          </a:rPr>
                        </m:ctrlPr>
                      </m:sSubPr>
                      <m:e>
                        <m:r>
                          <a:rPr lang="en-GB" sz="1400" b="0" i="1" smtClean="0">
                            <a:solidFill>
                              <a:schemeClr val="tx2">
                                <a:lumMod val="75000"/>
                              </a:schemeClr>
                            </a:solidFill>
                            <a:latin typeface="Cambria Math" panose="02040503050406030204" pitchFamily="18" charset="0"/>
                          </a:rPr>
                          <m:t>𝑃𝐹</m:t>
                        </m:r>
                      </m:e>
                      <m:sub>
                        <m:r>
                          <a:rPr lang="en-GB" sz="1400" i="1">
                            <a:solidFill>
                              <a:schemeClr val="tx2">
                                <a:lumMod val="75000"/>
                              </a:schemeClr>
                            </a:solidFill>
                            <a:latin typeface="Cambria Math" charset="0"/>
                          </a:rPr>
                          <m:t>𝐺𝑖</m:t>
                        </m:r>
                      </m:sub>
                    </m:sSub>
                  </m:oMath>
                </a14:m>
                <a:r>
                  <a:rPr lang="en-GB" sz="1400" b="0" dirty="0">
                    <a:solidFill>
                      <a:schemeClr val="tx2">
                        <a:lumMod val="75000"/>
                      </a:schemeClr>
                    </a:solidFill>
                  </a:rPr>
                  <a:t> </a:t>
                </a:r>
                <a14:m>
                  <m:oMath xmlns:m="http://schemas.openxmlformats.org/officeDocument/2006/math">
                    <m:r>
                      <a:rPr lang="en-GB" sz="1400" i="1" dirty="0">
                        <a:solidFill>
                          <a:schemeClr val="tx2">
                            <a:lumMod val="75000"/>
                          </a:schemeClr>
                        </a:solidFill>
                        <a:latin typeface="Cambria Math" charset="0"/>
                        <a:ea typeface="Cambria Math" charset="0"/>
                        <a:cs typeface="Cambria Math" charset="0"/>
                      </a:rPr>
                      <m:t>≤</m:t>
                    </m:r>
                  </m:oMath>
                </a14:m>
                <a:r>
                  <a:rPr lang="en-GB" sz="1400" b="0" dirty="0">
                    <a:solidFill>
                      <a:schemeClr val="tx2">
                        <a:lumMod val="75000"/>
                      </a:schemeClr>
                    </a:solidFill>
                  </a:rPr>
                  <a:t> </a:t>
                </a:r>
                <a14:m>
                  <m:oMath xmlns:m="http://schemas.openxmlformats.org/officeDocument/2006/math">
                    <m:sSup>
                      <m:sSupPr>
                        <m:ctrlPr>
                          <a:rPr lang="en-GB" sz="1400" i="1">
                            <a:solidFill>
                              <a:schemeClr val="tx2">
                                <a:lumMod val="75000"/>
                              </a:schemeClr>
                            </a:solidFill>
                            <a:latin typeface="Cambria Math" panose="02040503050406030204" pitchFamily="18" charset="0"/>
                          </a:rPr>
                        </m:ctrlPr>
                      </m:sSupPr>
                      <m:e>
                        <m:r>
                          <a:rPr lang="en-GB" sz="1400" i="1">
                            <a:solidFill>
                              <a:schemeClr val="tx2">
                                <a:lumMod val="75000"/>
                              </a:schemeClr>
                            </a:solidFill>
                            <a:latin typeface="Cambria Math" charset="0"/>
                          </a:rPr>
                          <m:t>0.9</m:t>
                        </m:r>
                        <m:r>
                          <a:rPr lang="en-GB" sz="1400" b="0" i="1" smtClean="0">
                            <a:solidFill>
                              <a:schemeClr val="tx2">
                                <a:lumMod val="75000"/>
                              </a:schemeClr>
                            </a:solidFill>
                            <a:latin typeface="Cambria Math" charset="0"/>
                          </a:rPr>
                          <m:t>8</m:t>
                        </m:r>
                      </m:e>
                      <m:sup>
                        <m:r>
                          <a:rPr lang="en-GB" sz="1400" i="1">
                            <a:solidFill>
                              <a:schemeClr val="tx2">
                                <a:lumMod val="75000"/>
                              </a:schemeClr>
                            </a:solidFill>
                            <a:latin typeface="Cambria Math" charset="0"/>
                          </a:rPr>
                          <m:t>𝑙𝑒𝑎𝑑</m:t>
                        </m:r>
                      </m:sup>
                    </m:sSup>
                  </m:oMath>
                </a14:m>
                <a:endParaRPr lang="en-GB" sz="1400" b="0" dirty="0">
                  <a:solidFill>
                    <a:schemeClr val="tx2">
                      <a:lumMod val="75000"/>
                    </a:schemeClr>
                  </a:solidFill>
                </a:endParaRPr>
              </a:p>
              <a:p>
                <a:endParaRPr lang="en-GB" sz="1400" dirty="0">
                  <a:solidFill>
                    <a:schemeClr val="tx2">
                      <a:lumMod val="75000"/>
                    </a:schemeClr>
                  </a:solidFill>
                </a:endParaRPr>
              </a:p>
              <a:p>
                <a:pPr marL="285750" indent="-285750">
                  <a:buFont typeface="Arial" charset="0"/>
                  <a:buChar char="•"/>
                </a:pPr>
                <a14:m>
                  <m:oMath xmlns:m="http://schemas.openxmlformats.org/officeDocument/2006/math">
                    <m:sSub>
                      <m:sSubPr>
                        <m:ctrlPr>
                          <a:rPr lang="en-US" sz="1400" b="0" i="1" smtClean="0">
                            <a:solidFill>
                              <a:schemeClr val="tx2">
                                <a:lumMod val="75000"/>
                              </a:schemeClr>
                            </a:solidFill>
                            <a:latin typeface="Cambria Math" panose="02040503050406030204" pitchFamily="18" charset="0"/>
                          </a:rPr>
                        </m:ctrlPr>
                      </m:sSubPr>
                      <m:e>
                        <m:r>
                          <a:rPr lang="en-GB" sz="1400" b="0" i="1" smtClean="0">
                            <a:solidFill>
                              <a:schemeClr val="tx2">
                                <a:lumMod val="75000"/>
                              </a:schemeClr>
                            </a:solidFill>
                            <a:latin typeface="Cambria Math" charset="0"/>
                          </a:rPr>
                          <m:t> </m:t>
                        </m:r>
                        <m:sSubSup>
                          <m:sSubSupPr>
                            <m:ctrlPr>
                              <a:rPr lang="en-US" sz="1400" b="0" i="1" smtClean="0">
                                <a:solidFill>
                                  <a:schemeClr val="tx2">
                                    <a:lumMod val="75000"/>
                                  </a:schemeClr>
                                </a:solidFill>
                                <a:latin typeface="Cambria Math" panose="02040503050406030204" pitchFamily="18" charset="0"/>
                              </a:rPr>
                            </m:ctrlPr>
                          </m:sSubSupPr>
                          <m:e>
                            <m:r>
                              <a:rPr lang="en-GB" sz="1400" b="0" i="1" smtClean="0">
                                <a:solidFill>
                                  <a:schemeClr val="tx2">
                                    <a:lumMod val="75000"/>
                                  </a:schemeClr>
                                </a:solidFill>
                                <a:latin typeface="Cambria Math" charset="0"/>
                              </a:rPr>
                              <m:t>𝑄</m:t>
                            </m:r>
                          </m:e>
                          <m:sub>
                            <m:r>
                              <a:rPr lang="en-GB" sz="1400" b="0" i="1" smtClean="0">
                                <a:solidFill>
                                  <a:schemeClr val="tx2">
                                    <a:lumMod val="75000"/>
                                  </a:schemeClr>
                                </a:solidFill>
                                <a:latin typeface="Cambria Math" charset="0"/>
                              </a:rPr>
                              <m:t>𝐺𝑖</m:t>
                            </m:r>
                          </m:sub>
                          <m:sup>
                            <m:r>
                              <a:rPr lang="en-GB" sz="1400" b="0" i="1" smtClean="0">
                                <a:solidFill>
                                  <a:schemeClr val="tx2">
                                    <a:lumMod val="75000"/>
                                  </a:schemeClr>
                                </a:solidFill>
                                <a:latin typeface="Cambria Math" charset="0"/>
                              </a:rPr>
                              <m:t>𝑚𝑖𝑛</m:t>
                            </m:r>
                          </m:sup>
                        </m:sSubSup>
                        <m:r>
                          <a:rPr lang="en-GB" sz="1400" b="0" i="1" smtClean="0">
                            <a:solidFill>
                              <a:schemeClr val="tx2">
                                <a:lumMod val="75000"/>
                              </a:schemeClr>
                            </a:solidFill>
                            <a:latin typeface="Cambria Math" charset="0"/>
                          </a:rPr>
                          <m:t> </m:t>
                        </m:r>
                        <m:r>
                          <a:rPr lang="en-GB" sz="1400" b="0" i="1" smtClean="0">
                            <a:solidFill>
                              <a:schemeClr val="tx2">
                                <a:lumMod val="75000"/>
                              </a:schemeClr>
                            </a:solidFill>
                            <a:latin typeface="Cambria Math" charset="0"/>
                            <a:ea typeface="Cambria Math" charset="0"/>
                            <a:cs typeface="Cambria Math" charset="0"/>
                          </a:rPr>
                          <m:t>≤ </m:t>
                        </m:r>
                        <m:r>
                          <a:rPr lang="en-GB" sz="1400" b="0" i="1" smtClean="0">
                            <a:solidFill>
                              <a:schemeClr val="tx2">
                                <a:lumMod val="75000"/>
                              </a:schemeClr>
                            </a:solidFill>
                            <a:latin typeface="Cambria Math" charset="0"/>
                          </a:rPr>
                          <m:t>𝑄</m:t>
                        </m:r>
                      </m:e>
                      <m:sub>
                        <m:r>
                          <a:rPr lang="en-GB" sz="1400" b="0" i="1" smtClean="0">
                            <a:solidFill>
                              <a:schemeClr val="tx2">
                                <a:lumMod val="75000"/>
                              </a:schemeClr>
                            </a:solidFill>
                            <a:latin typeface="Cambria Math" charset="0"/>
                          </a:rPr>
                          <m:t>𝐺𝑖</m:t>
                        </m:r>
                      </m:sub>
                    </m:sSub>
                    <m:r>
                      <a:rPr lang="en-GB" sz="1400" b="0" i="1" smtClean="0">
                        <a:solidFill>
                          <a:schemeClr val="tx2">
                            <a:lumMod val="75000"/>
                          </a:schemeClr>
                        </a:solidFill>
                        <a:latin typeface="Cambria Math" charset="0"/>
                      </a:rPr>
                      <m:t> </m:t>
                    </m:r>
                    <m:r>
                      <a:rPr lang="en-GB" sz="1400" b="0" i="1" smtClean="0">
                        <a:solidFill>
                          <a:schemeClr val="tx2">
                            <a:lumMod val="75000"/>
                          </a:schemeClr>
                        </a:solidFill>
                        <a:latin typeface="Cambria Math" charset="0"/>
                        <a:ea typeface="Cambria Math" charset="0"/>
                        <a:cs typeface="Cambria Math" charset="0"/>
                      </a:rPr>
                      <m:t>≤</m:t>
                    </m:r>
                  </m:oMath>
                </a14:m>
                <a:r>
                  <a:rPr lang="en-US" sz="1400" dirty="0">
                    <a:solidFill>
                      <a:schemeClr val="tx2">
                        <a:lumMod val="75000"/>
                      </a:schemeClr>
                    </a:solidFill>
                  </a:rPr>
                  <a:t> </a:t>
                </a:r>
                <a14:m>
                  <m:oMath xmlns:m="http://schemas.openxmlformats.org/officeDocument/2006/math">
                    <m:sSubSup>
                      <m:sSubSupPr>
                        <m:ctrlPr>
                          <a:rPr lang="en-US" sz="1400" i="1">
                            <a:solidFill>
                              <a:schemeClr val="tx2">
                                <a:lumMod val="75000"/>
                              </a:schemeClr>
                            </a:solidFill>
                            <a:latin typeface="Cambria Math" panose="02040503050406030204" pitchFamily="18" charset="0"/>
                          </a:rPr>
                        </m:ctrlPr>
                      </m:sSubSupPr>
                      <m:e>
                        <m:r>
                          <a:rPr lang="en-GB" sz="1400" i="1">
                            <a:solidFill>
                              <a:schemeClr val="tx2">
                                <a:lumMod val="75000"/>
                              </a:schemeClr>
                            </a:solidFill>
                            <a:latin typeface="Cambria Math" charset="0"/>
                          </a:rPr>
                          <m:t>𝑄</m:t>
                        </m:r>
                      </m:e>
                      <m:sub>
                        <m:r>
                          <a:rPr lang="en-GB" sz="1400" i="1">
                            <a:solidFill>
                              <a:schemeClr val="tx2">
                                <a:lumMod val="75000"/>
                              </a:schemeClr>
                            </a:solidFill>
                            <a:latin typeface="Cambria Math" charset="0"/>
                          </a:rPr>
                          <m:t>𝐺𝑖</m:t>
                        </m:r>
                      </m:sub>
                      <m:sup>
                        <m:r>
                          <a:rPr lang="en-GB" sz="1400" i="1">
                            <a:solidFill>
                              <a:schemeClr val="tx2">
                                <a:lumMod val="75000"/>
                              </a:schemeClr>
                            </a:solidFill>
                            <a:latin typeface="Cambria Math" charset="0"/>
                          </a:rPr>
                          <m:t>𝑚</m:t>
                        </m:r>
                        <m:r>
                          <a:rPr lang="en-GB" sz="1400" b="0" i="1" smtClean="0">
                            <a:solidFill>
                              <a:schemeClr val="tx2">
                                <a:lumMod val="75000"/>
                              </a:schemeClr>
                            </a:solidFill>
                            <a:latin typeface="Cambria Math" charset="0"/>
                          </a:rPr>
                          <m:t>𝑎𝑥</m:t>
                        </m:r>
                      </m:sup>
                    </m:sSubSup>
                  </m:oMath>
                </a14:m>
                <a:endParaRPr lang="en-US" sz="1400" dirty="0"/>
              </a:p>
              <a:p>
                <a:pPr marL="285750" indent="-285750">
                  <a:buFont typeface="Arial" charset="0"/>
                  <a:buChar char="•"/>
                </a:pPr>
                <a:endParaRPr lang="en-US" sz="1400" dirty="0"/>
              </a:p>
              <a:p>
                <a:pPr marL="285750" indent="-285750">
                  <a:buFont typeface="Arial" charset="0"/>
                  <a:buChar char="•"/>
                </a:pPr>
                <a:r>
                  <a:rPr lang="en-GB" sz="1400" dirty="0">
                    <a:solidFill>
                      <a:schemeClr val="tx2">
                        <a:lumMod val="75000"/>
                      </a:schemeClr>
                    </a:solidFill>
                    <a:latin typeface="Gill Sans MT" panose="020B0502020104020203" pitchFamily="34" charset="0"/>
                  </a:rPr>
                  <a:t>Q/P ratio = varied </a:t>
                </a:r>
                <a:endParaRPr lang="en-US" sz="1400" dirty="0">
                  <a:latin typeface="Gill Sans MT" panose="020B0502020104020203" pitchFamily="34" charset="0"/>
                </a:endParaRPr>
              </a:p>
              <a:p>
                <a:pPr marL="285750" indent="-285750">
                  <a:buFont typeface="Arial" charset="0"/>
                  <a:buChar char="•"/>
                </a:pPr>
                <a:endParaRPr lang="en-US" sz="1400" dirty="0"/>
              </a:p>
              <a:p>
                <a:pPr marL="285750" indent="-285750">
                  <a:buFont typeface="Arial" charset="0"/>
                  <a:buChar char="•"/>
                </a:pPr>
                <a:r>
                  <a:rPr lang="en-US" sz="1400" dirty="0">
                    <a:solidFill>
                      <a:schemeClr val="tx2">
                        <a:lumMod val="75000"/>
                      </a:schemeClr>
                    </a:solidFill>
                    <a:latin typeface="Gill Sans MT" panose="020B0502020104020203" pitchFamily="34" charset="0"/>
                  </a:rPr>
                  <a:t>Voltage control through </a:t>
                </a:r>
                <a14:m>
                  <m:oMath xmlns:m="http://schemas.openxmlformats.org/officeDocument/2006/math">
                    <m:sSub>
                      <m:sSubPr>
                        <m:ctrlPr>
                          <a:rPr lang="en-US" sz="1400" i="1">
                            <a:solidFill>
                              <a:schemeClr val="tx2">
                                <a:lumMod val="75000"/>
                              </a:schemeClr>
                            </a:solidFill>
                            <a:latin typeface="Cambria Math" panose="02040503050406030204" pitchFamily="18" charset="0"/>
                          </a:rPr>
                        </m:ctrlPr>
                      </m:sSubPr>
                      <m:e>
                        <m:r>
                          <a:rPr lang="en-GB" sz="1400" i="1">
                            <a:solidFill>
                              <a:schemeClr val="tx2">
                                <a:lumMod val="75000"/>
                              </a:schemeClr>
                            </a:solidFill>
                            <a:latin typeface="Cambria Math" charset="0"/>
                          </a:rPr>
                          <m:t> </m:t>
                        </m:r>
                        <m:r>
                          <a:rPr lang="en-GB" sz="1400" i="1">
                            <a:solidFill>
                              <a:schemeClr val="tx2">
                                <a:lumMod val="75000"/>
                              </a:schemeClr>
                            </a:solidFill>
                            <a:latin typeface="Cambria Math" charset="0"/>
                          </a:rPr>
                          <m:t>𝑄</m:t>
                        </m:r>
                      </m:e>
                      <m:sub>
                        <m:r>
                          <a:rPr lang="en-GB" sz="1400" i="1">
                            <a:solidFill>
                              <a:schemeClr val="tx2">
                                <a:lumMod val="75000"/>
                              </a:schemeClr>
                            </a:solidFill>
                            <a:latin typeface="Cambria Math" charset="0"/>
                          </a:rPr>
                          <m:t>𝐺𝑖</m:t>
                        </m:r>
                      </m:sub>
                    </m:sSub>
                  </m:oMath>
                </a14:m>
                <a:r>
                  <a:rPr lang="en-US" sz="1400" dirty="0">
                    <a:solidFill>
                      <a:schemeClr val="tx2">
                        <a:lumMod val="75000"/>
                      </a:schemeClr>
                    </a:solidFill>
                  </a:rPr>
                  <a:t> and </a:t>
                </a:r>
                <a14:m>
                  <m:oMath xmlns:m="http://schemas.openxmlformats.org/officeDocument/2006/math">
                    <m:sSubSup>
                      <m:sSubSupPr>
                        <m:ctrlPr>
                          <a:rPr lang="en-US" sz="1400" i="1">
                            <a:solidFill>
                              <a:schemeClr val="tx2">
                                <a:lumMod val="75000"/>
                              </a:schemeClr>
                            </a:solidFill>
                            <a:latin typeface="Cambria Math" panose="02040503050406030204" pitchFamily="18" charset="0"/>
                          </a:rPr>
                        </m:ctrlPr>
                      </m:sSubSupPr>
                      <m:e>
                        <m:r>
                          <a:rPr lang="en-GB" sz="1400" i="1">
                            <a:solidFill>
                              <a:schemeClr val="tx2">
                                <a:lumMod val="75000"/>
                              </a:schemeClr>
                            </a:solidFill>
                            <a:latin typeface="Cambria Math" panose="02040503050406030204" pitchFamily="18" charset="0"/>
                          </a:rPr>
                          <m:t>𝑃</m:t>
                        </m:r>
                      </m:e>
                      <m:sub>
                        <m:r>
                          <a:rPr lang="en-GB" sz="1400" i="1">
                            <a:solidFill>
                              <a:schemeClr val="tx2">
                                <a:lumMod val="75000"/>
                              </a:schemeClr>
                            </a:solidFill>
                            <a:latin typeface="Cambria Math" panose="02040503050406030204" pitchFamily="18" charset="0"/>
                          </a:rPr>
                          <m:t>𝐺𝑖</m:t>
                        </m:r>
                      </m:sub>
                      <m:sup>
                        <m:r>
                          <a:rPr lang="en-GB" sz="1400" i="1">
                            <a:solidFill>
                              <a:schemeClr val="tx2">
                                <a:lumMod val="75000"/>
                              </a:schemeClr>
                            </a:solidFill>
                            <a:latin typeface="Cambria Math" panose="02040503050406030204" pitchFamily="18" charset="0"/>
                          </a:rPr>
                          <m:t>𝑐𝑢𝑟𝑡𝑎𝑖𝑙𝑚𝑒𝑛𝑡</m:t>
                        </m:r>
                      </m:sup>
                    </m:sSubSup>
                  </m:oMath>
                </a14:m>
                <a:endParaRPr lang="en-US" sz="1400" dirty="0"/>
              </a:p>
            </p:txBody>
          </p:sp>
        </mc:Choice>
        <mc:Fallback>
          <p:sp>
            <p:nvSpPr>
              <p:cNvPr id="10" name="TextBox 9"/>
              <p:cNvSpPr txBox="1">
                <a:spLocks noRot="1" noChangeAspect="1" noMove="1" noResize="1" noEditPoints="1" noAdjustHandles="1" noChangeArrowheads="1" noChangeShapeType="1" noTextEdit="1"/>
              </p:cNvSpPr>
              <p:nvPr/>
            </p:nvSpPr>
            <p:spPr>
              <a:xfrm>
                <a:off x="11552" y="1215561"/>
                <a:ext cx="4926200" cy="1645515"/>
              </a:xfrm>
              <a:prstGeom prst="rect">
                <a:avLst/>
              </a:prstGeom>
              <a:blipFill>
                <a:blip r:embed="rId8"/>
                <a:stretch>
                  <a:fillRect l="-248" b="-3333"/>
                </a:stretch>
              </a:blipFill>
            </p:spPr>
            <p:txBody>
              <a:bodyPr/>
              <a:lstStyle/>
              <a:p>
                <a:r>
                  <a:rPr lang="en-GB">
                    <a:noFill/>
                  </a:rPr>
                  <a:t> </a:t>
                </a:r>
              </a:p>
            </p:txBody>
          </p:sp>
        </mc:Fallback>
      </mc:AlternateContent>
      <p:pic>
        <p:nvPicPr>
          <p:cNvPr id="11" name="Picture 10"/>
          <p:cNvPicPr>
            <a:picLocks noChangeAspect="1"/>
          </p:cNvPicPr>
          <p:nvPr/>
        </p:nvPicPr>
        <p:blipFill rotWithShape="1">
          <a:blip r:embed="rId9" cstate="print">
            <a:extLst>
              <a:ext uri="{28A0092B-C50C-407E-A947-70E740481C1C}">
                <a14:useLocalDpi xmlns:a14="http://schemas.microsoft.com/office/drawing/2010/main" val="0"/>
              </a:ext>
            </a:extLst>
          </a:blip>
          <a:srcRect l="7890" r="8841"/>
          <a:stretch/>
        </p:blipFill>
        <p:spPr>
          <a:xfrm>
            <a:off x="5875764" y="4217132"/>
            <a:ext cx="2584668" cy="1948172"/>
          </a:xfrm>
          <a:prstGeom prst="rect">
            <a:avLst/>
          </a:prstGeom>
        </p:spPr>
      </p:pic>
    </p:spTree>
    <p:extLst>
      <p:ext uri="{BB962C8B-B14F-4D97-AF65-F5344CB8AC3E}">
        <p14:creationId xmlns:p14="http://schemas.microsoft.com/office/powerpoint/2010/main" val="525746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4" end="4"/>
                                            </p:txEl>
                                          </p:spTgt>
                                        </p:tgtEl>
                                        <p:attrNameLst>
                                          <p:attrName>style.visibility</p:attrName>
                                        </p:attrNameLst>
                                      </p:cBhvr>
                                      <p:to>
                                        <p:strVal val="visible"/>
                                      </p:to>
                                    </p:set>
                                    <p:animEffect transition="in" filter="fade">
                                      <p:cBhvr>
                                        <p:cTn id="28" dur="1000"/>
                                        <p:tgtEl>
                                          <p:spTgt spid="10">
                                            <p:txEl>
                                              <p:pRg st="4" end="4"/>
                                            </p:txEl>
                                          </p:spTgt>
                                        </p:tgtEl>
                                      </p:cBhvr>
                                    </p:animEffect>
                                    <p:anim calcmode="lin" valueType="num">
                                      <p:cBhvr>
                                        <p:cTn id="29"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animEffect transition="in" filter="fade">
                                      <p:cBhvr>
                                        <p:cTn id="35" dur="1000"/>
                                        <p:tgtEl>
                                          <p:spTgt spid="10">
                                            <p:txEl>
                                              <p:pRg st="6" end="6"/>
                                            </p:txEl>
                                          </p:spTgt>
                                        </p:tgtEl>
                                      </p:cBhvr>
                                    </p:animEffect>
                                    <p:anim calcmode="lin" valueType="num">
                                      <p:cBhvr>
                                        <p:cTn id="36" dur="1000" fill="hold"/>
                                        <p:tgtEl>
                                          <p:spTgt spid="10">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10">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Results</a:t>
            </a:r>
          </a:p>
        </p:txBody>
      </p:sp>
      <p:sp>
        <p:nvSpPr>
          <p:cNvPr id="6" name="Content Placeholder 8"/>
          <p:cNvSpPr txBox="1">
            <a:spLocks/>
          </p:cNvSpPr>
          <p:nvPr/>
        </p:nvSpPr>
        <p:spPr>
          <a:xfrm>
            <a:off x="251520" y="1484784"/>
            <a:ext cx="8229600" cy="42813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Tx/>
              <a:buNone/>
            </a:pPr>
            <a:endParaRPr lang="en-GB" sz="2000" dirty="0">
              <a:solidFill>
                <a:srgbClr val="03426B"/>
              </a:solidFill>
              <a:latin typeface="Gill Sans MT" panose="020B0502020104020203"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73858379"/>
              </p:ext>
            </p:extLst>
          </p:nvPr>
        </p:nvGraphicFramePr>
        <p:xfrm>
          <a:off x="3924300" y="1560513"/>
          <a:ext cx="4176713" cy="2203450"/>
        </p:xfrm>
        <a:graphic>
          <a:graphicData uri="http://schemas.openxmlformats.org/presentationml/2006/ole">
            <mc:AlternateContent xmlns:mc="http://schemas.openxmlformats.org/markup-compatibility/2006">
              <mc:Choice xmlns:v="urn:schemas-microsoft-com:vml" Requires="v">
                <p:oleObj spid="_x0000_s1111" name="Worksheet" r:id="rId3" imgW="7124700" imgH="3759200" progId="Excel.Sheet.12">
                  <p:embed/>
                </p:oleObj>
              </mc:Choice>
              <mc:Fallback>
                <p:oleObj name="Worksheet" r:id="rId3" imgW="7124700" imgH="3759200" progId="Excel.Sheet.12">
                  <p:embed/>
                  <p:pic>
                    <p:nvPicPr>
                      <p:cNvPr id="0" name=""/>
                      <p:cNvPicPr/>
                      <p:nvPr/>
                    </p:nvPicPr>
                    <p:blipFill>
                      <a:blip r:embed="rId4"/>
                      <a:stretch>
                        <a:fillRect/>
                      </a:stretch>
                    </p:blipFill>
                    <p:spPr>
                      <a:xfrm>
                        <a:off x="3924300" y="1560513"/>
                        <a:ext cx="4176713" cy="220345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740578232"/>
              </p:ext>
            </p:extLst>
          </p:nvPr>
        </p:nvGraphicFramePr>
        <p:xfrm>
          <a:off x="223189" y="4277042"/>
          <a:ext cx="4132787" cy="2248302"/>
        </p:xfrm>
        <a:graphic>
          <a:graphicData uri="http://schemas.openxmlformats.org/presentationml/2006/ole">
            <mc:AlternateContent xmlns:mc="http://schemas.openxmlformats.org/markup-compatibility/2006">
              <mc:Choice xmlns:v="urn:schemas-microsoft-com:vml" Requires="v">
                <p:oleObj spid="_x0000_s1112" name="Worksheet" r:id="rId5" imgW="6159500" imgH="4000500" progId="Excel.Sheet.12">
                  <p:embed/>
                </p:oleObj>
              </mc:Choice>
              <mc:Fallback>
                <p:oleObj name="Worksheet" r:id="rId5" imgW="6159500" imgH="4000500" progId="Excel.Sheet.12">
                  <p:embed/>
                  <p:pic>
                    <p:nvPicPr>
                      <p:cNvPr id="0" name=""/>
                      <p:cNvPicPr/>
                      <p:nvPr/>
                    </p:nvPicPr>
                    <p:blipFill>
                      <a:blip r:embed="rId6"/>
                      <a:stretch>
                        <a:fillRect/>
                      </a:stretch>
                    </p:blipFill>
                    <p:spPr>
                      <a:xfrm>
                        <a:off x="223189" y="4277042"/>
                        <a:ext cx="4132787" cy="2248302"/>
                      </a:xfrm>
                      <a:prstGeom prst="rect">
                        <a:avLst/>
                      </a:prstGeom>
                    </p:spPr>
                  </p:pic>
                </p:oleObj>
              </mc:Fallback>
            </mc:AlternateContent>
          </a:graphicData>
        </a:graphic>
      </p:graphicFrame>
      <p:sp>
        <p:nvSpPr>
          <p:cNvPr id="7" name="TextBox 6"/>
          <p:cNvSpPr txBox="1"/>
          <p:nvPr/>
        </p:nvSpPr>
        <p:spPr>
          <a:xfrm>
            <a:off x="5004048" y="1203728"/>
            <a:ext cx="2304256" cy="369332"/>
          </a:xfrm>
          <a:prstGeom prst="rect">
            <a:avLst/>
          </a:prstGeom>
          <a:noFill/>
        </p:spPr>
        <p:txBody>
          <a:bodyPr wrap="square" rtlCol="0">
            <a:spAutoFit/>
          </a:bodyPr>
          <a:lstStyle/>
          <a:p>
            <a:r>
              <a:rPr lang="en-US" b="1" dirty="0">
                <a:latin typeface="Gill Sans MT" charset="0"/>
                <a:ea typeface="Gill Sans MT" charset="0"/>
                <a:cs typeface="Gill Sans MT" charset="0"/>
              </a:rPr>
              <a:t>Energy generation</a:t>
            </a:r>
          </a:p>
        </p:txBody>
      </p:sp>
      <p:sp>
        <p:nvSpPr>
          <p:cNvPr id="9" name="TextBox 8"/>
          <p:cNvSpPr txBox="1"/>
          <p:nvPr/>
        </p:nvSpPr>
        <p:spPr>
          <a:xfrm>
            <a:off x="223189" y="3923764"/>
            <a:ext cx="4536504" cy="369332"/>
          </a:xfrm>
          <a:prstGeom prst="rect">
            <a:avLst/>
          </a:prstGeom>
          <a:noFill/>
        </p:spPr>
        <p:txBody>
          <a:bodyPr wrap="square" rtlCol="0">
            <a:spAutoFit/>
          </a:bodyPr>
          <a:lstStyle/>
          <a:p>
            <a:r>
              <a:rPr lang="en-US" b="1" dirty="0">
                <a:latin typeface="Gill Sans MT" charset="0"/>
                <a:ea typeface="Gill Sans MT" charset="0"/>
                <a:cs typeface="Gill Sans MT" charset="0"/>
              </a:rPr>
              <a:t>Total energy generated and curtailed</a:t>
            </a:r>
          </a:p>
        </p:txBody>
      </p:sp>
      <p:sp>
        <p:nvSpPr>
          <p:cNvPr id="2" name="TextBox 1"/>
          <p:cNvSpPr txBox="1"/>
          <p:nvPr/>
        </p:nvSpPr>
        <p:spPr>
          <a:xfrm>
            <a:off x="251520" y="1238286"/>
            <a:ext cx="3448897" cy="3139321"/>
          </a:xfrm>
          <a:prstGeom prst="rect">
            <a:avLst/>
          </a:prstGeom>
          <a:noFill/>
        </p:spPr>
        <p:txBody>
          <a:bodyPr wrap="square" rtlCol="0">
            <a:spAutoFit/>
          </a:bodyPr>
          <a:lstStyle/>
          <a:p>
            <a:pPr marL="285750" indent="-285750">
              <a:buFont typeface="Arial" panose="020B0604020202020204" pitchFamily="34" charset="0"/>
              <a:buChar char="•"/>
            </a:pPr>
            <a:r>
              <a:rPr lang="en-GB" dirty="0">
                <a:solidFill>
                  <a:schemeClr val="tx2">
                    <a:lumMod val="75000"/>
                  </a:schemeClr>
                </a:solidFill>
                <a:latin typeface="Gill Sans MT" panose="020B0502020104020203" pitchFamily="34" charset="0"/>
              </a:rPr>
              <a:t>DWGs are capable of addressing the voltage rise issue through their reactive power dispatch</a:t>
            </a:r>
          </a:p>
          <a:p>
            <a:endParaRPr lang="en-GB" dirty="0">
              <a:solidFill>
                <a:schemeClr val="tx2">
                  <a:lumMod val="75000"/>
                </a:schemeClr>
              </a:solidFill>
              <a:latin typeface="Gill Sans MT" panose="020B0502020104020203" pitchFamily="34" charset="0"/>
            </a:endParaRPr>
          </a:p>
          <a:p>
            <a:pPr marL="285750" indent="-285750">
              <a:buFont typeface="Arial" panose="020B0604020202020204" pitchFamily="34" charset="0"/>
              <a:buChar char="•"/>
            </a:pPr>
            <a:r>
              <a:rPr lang="en-GB" dirty="0">
                <a:solidFill>
                  <a:schemeClr val="tx2">
                    <a:lumMod val="75000"/>
                  </a:schemeClr>
                </a:solidFill>
                <a:latin typeface="Gill Sans MT" panose="020B0502020104020203" pitchFamily="34" charset="0"/>
              </a:rPr>
              <a:t>Greater connection capacities for  DWGs operating at variable power factor control mode</a:t>
            </a: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p:txBody>
      </p:sp>
      <p:sp>
        <p:nvSpPr>
          <p:cNvPr id="12" name="TextBox 11"/>
          <p:cNvSpPr txBox="1"/>
          <p:nvPr/>
        </p:nvSpPr>
        <p:spPr>
          <a:xfrm>
            <a:off x="4604183" y="4290049"/>
            <a:ext cx="4032448" cy="1754326"/>
          </a:xfrm>
          <a:prstGeom prst="rect">
            <a:avLst/>
          </a:prstGeom>
          <a:noFill/>
        </p:spPr>
        <p:txBody>
          <a:bodyPr wrap="square" rtlCol="0">
            <a:spAutoFit/>
          </a:bodyPr>
          <a:lstStyle/>
          <a:p>
            <a:pPr marL="285750" indent="-285750">
              <a:buFont typeface="Arial" panose="020B0604020202020204" pitchFamily="34" charset="0"/>
              <a:buChar char="•"/>
            </a:pPr>
            <a:r>
              <a:rPr lang="en-GB" dirty="0">
                <a:solidFill>
                  <a:schemeClr val="tx2">
                    <a:lumMod val="75000"/>
                  </a:schemeClr>
                </a:solidFill>
                <a:latin typeface="Gill Sans MT" panose="020B0502020104020203" pitchFamily="34" charset="0"/>
              </a:rPr>
              <a:t>Significant reduction in curtailment increasing the economic benefit of wind integration into distribution networks</a:t>
            </a:r>
          </a:p>
          <a:p>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p:txBody>
      </p:sp>
    </p:spTree>
    <p:extLst>
      <p:ext uri="{BB962C8B-B14F-4D97-AF65-F5344CB8AC3E}">
        <p14:creationId xmlns:p14="http://schemas.microsoft.com/office/powerpoint/2010/main" val="147644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Effect transition="in" filter="fade">
                                      <p:cBhvr>
                                        <p:cTn id="26" dur="1000"/>
                                        <p:tgtEl>
                                          <p:spTgt spid="2">
                                            <p:txEl>
                                              <p:pRg st="2" end="2"/>
                                            </p:txEl>
                                          </p:spTgt>
                                        </p:tgtEl>
                                      </p:cBhvr>
                                    </p:animEffect>
                                    <p:anim calcmode="lin" valueType="num">
                                      <p:cBhvr>
                                        <p:cTn id="27"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Effect transition="in" filter="fade">
                                      <p:cBhvr>
                                        <p:cTn id="45" dur="1000"/>
                                        <p:tgtEl>
                                          <p:spTgt spid="12">
                                            <p:txEl>
                                              <p:pRg st="0" end="0"/>
                                            </p:txEl>
                                          </p:spTgt>
                                        </p:tgtEl>
                                      </p:cBhvr>
                                    </p:animEffect>
                                    <p:anim calcmode="lin" valueType="num">
                                      <p:cBhvr>
                                        <p:cTn id="46"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251520" y="260648"/>
            <a:ext cx="7056784" cy="720080"/>
          </a:xfrm>
          <a:prstGeom prst="rect">
            <a:avLst/>
          </a:prstGeom>
        </p:spPr>
        <p:txBody>
          <a:bodyPr/>
          <a:lstStyle/>
          <a:p>
            <a:r>
              <a:rPr lang="en-GB" dirty="0">
                <a:solidFill>
                  <a:srgbClr val="03426B"/>
                </a:solidFill>
                <a:latin typeface="Gill Sans MT" panose="020B0502020104020203" pitchFamily="34" charset="0"/>
              </a:rPr>
              <a:t>Conclusion</a:t>
            </a:r>
          </a:p>
        </p:txBody>
      </p:sp>
      <p:sp>
        <p:nvSpPr>
          <p:cNvPr id="6" name="Content Placeholder 8"/>
          <p:cNvSpPr txBox="1">
            <a:spLocks/>
          </p:cNvSpPr>
          <p:nvPr/>
        </p:nvSpPr>
        <p:spPr>
          <a:xfrm>
            <a:off x="251520" y="1484784"/>
            <a:ext cx="8229600" cy="428133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Tx/>
              <a:buNone/>
            </a:pPr>
            <a:endParaRPr lang="en-GB" sz="2000" dirty="0">
              <a:solidFill>
                <a:srgbClr val="03426B"/>
              </a:solidFill>
              <a:latin typeface="Gill Sans MT" panose="020B0502020104020203" pitchFamily="34"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2540212972"/>
              </p:ext>
            </p:extLst>
          </p:nvPr>
        </p:nvGraphicFramePr>
        <p:xfrm>
          <a:off x="1259632" y="3225142"/>
          <a:ext cx="6638946" cy="1119676"/>
        </p:xfrm>
        <a:graphic>
          <a:graphicData uri="http://schemas.openxmlformats.org/presentationml/2006/ole">
            <mc:AlternateContent xmlns:mc="http://schemas.openxmlformats.org/markup-compatibility/2006">
              <mc:Choice xmlns:v="urn:schemas-microsoft-com:vml" Requires="v">
                <p:oleObj spid="_x0000_s2094" name="Worksheet" r:id="rId3" imgW="9429846" imgH="1590739" progId="Excel.Sheet.12">
                  <p:embed/>
                </p:oleObj>
              </mc:Choice>
              <mc:Fallback>
                <p:oleObj name="Worksheet" r:id="rId3" imgW="9429846" imgH="1590739" progId="Excel.Sheet.12">
                  <p:embed/>
                  <p:pic>
                    <p:nvPicPr>
                      <p:cNvPr id="0" name=""/>
                      <p:cNvPicPr/>
                      <p:nvPr/>
                    </p:nvPicPr>
                    <p:blipFill>
                      <a:blip r:embed="rId4"/>
                      <a:stretch>
                        <a:fillRect/>
                      </a:stretch>
                    </p:blipFill>
                    <p:spPr>
                      <a:xfrm>
                        <a:off x="1259632" y="3225142"/>
                        <a:ext cx="6638946" cy="1119676"/>
                      </a:xfrm>
                      <a:prstGeom prst="rect">
                        <a:avLst/>
                      </a:prstGeom>
                    </p:spPr>
                  </p:pic>
                </p:oleObj>
              </mc:Fallback>
            </mc:AlternateContent>
          </a:graphicData>
        </a:graphic>
      </p:graphicFrame>
      <p:sp>
        <p:nvSpPr>
          <p:cNvPr id="9" name="TextBox 8"/>
          <p:cNvSpPr txBox="1"/>
          <p:nvPr/>
        </p:nvSpPr>
        <p:spPr>
          <a:xfrm>
            <a:off x="611560" y="1484784"/>
            <a:ext cx="8064896" cy="5078313"/>
          </a:xfrm>
          <a:prstGeom prst="rect">
            <a:avLst/>
          </a:prstGeom>
          <a:noFill/>
        </p:spPr>
        <p:txBody>
          <a:bodyPr wrap="square" rtlCol="0">
            <a:spAutoFit/>
          </a:bodyPr>
          <a:lstStyle/>
          <a:p>
            <a:pPr marL="285750" indent="-285750">
              <a:buFont typeface="Arial" panose="020B0604020202020204" pitchFamily="34" charset="0"/>
              <a:buChar char="•"/>
            </a:pPr>
            <a:r>
              <a:rPr lang="en-GB" dirty="0">
                <a:solidFill>
                  <a:schemeClr val="tx2">
                    <a:lumMod val="75000"/>
                  </a:schemeClr>
                </a:solidFill>
                <a:latin typeface="Gill Sans MT" panose="020B0502020104020203" pitchFamily="34" charset="0"/>
              </a:rPr>
              <a:t>A detailed case-study assessment of reactive power capabilities of wind generators for voltage control at distribution networks</a:t>
            </a:r>
          </a:p>
          <a:p>
            <a:pPr marL="285750" indent="-285750">
              <a:buFont typeface="Arial" panose="020B0604020202020204" pitchFamily="34" charset="0"/>
              <a:buChar char="•"/>
            </a:pPr>
            <a:endParaRPr lang="en-GB" dirty="0">
              <a:solidFill>
                <a:schemeClr val="tx2">
                  <a:lumMod val="75000"/>
                </a:schemeClr>
              </a:solidFill>
              <a:latin typeface="Gill Sans MT" panose="020B0502020104020203" pitchFamily="34" charset="0"/>
            </a:endParaRPr>
          </a:p>
          <a:p>
            <a:pPr marL="285750" indent="-285750">
              <a:buFont typeface="Arial" panose="020B0604020202020204" pitchFamily="34" charset="0"/>
              <a:buChar char="•"/>
            </a:pPr>
            <a:r>
              <a:rPr lang="en-GB" dirty="0">
                <a:solidFill>
                  <a:schemeClr val="tx2">
                    <a:lumMod val="75000"/>
                  </a:schemeClr>
                </a:solidFill>
                <a:latin typeface="Gill Sans MT" panose="020B0502020104020203" pitchFamily="34" charset="0"/>
              </a:rPr>
              <a:t> Maximum generation levels realised when DWG are operated within their dynamic reactive power capability range</a:t>
            </a:r>
          </a:p>
          <a:p>
            <a:pPr marL="285750" indent="-285750">
              <a:buFont typeface="Arial" panose="020B0604020202020204" pitchFamily="34" charset="0"/>
              <a:buChar char="•"/>
            </a:pPr>
            <a:endParaRPr lang="en-GB" dirty="0">
              <a:solidFill>
                <a:schemeClr val="tx2">
                  <a:lumMod val="75000"/>
                </a:schemeClr>
              </a:solidFill>
              <a:latin typeface="Gill Sans MT" panose="020B0502020104020203" pitchFamily="34" charset="0"/>
            </a:endParaRPr>
          </a:p>
          <a:p>
            <a:pPr marL="285750" indent="-285750">
              <a:buFont typeface="Arial" panose="020B0604020202020204" pitchFamily="34" charset="0"/>
              <a:buChar char="•"/>
            </a:pPr>
            <a:endParaRPr lang="en-GB" dirty="0">
              <a:solidFill>
                <a:schemeClr val="tx2">
                  <a:lumMod val="75000"/>
                </a:schemeClr>
              </a:solidFill>
              <a:latin typeface="Gill Sans MT" panose="020B0502020104020203" pitchFamily="34" charset="0"/>
            </a:endParaRPr>
          </a:p>
          <a:p>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r>
              <a:rPr lang="en-GB" dirty="0">
                <a:solidFill>
                  <a:schemeClr val="tx2"/>
                </a:solidFill>
                <a:latin typeface="Gill Sans MT" panose="020B0502020104020203" pitchFamily="34" charset="0"/>
              </a:rPr>
              <a:t>A move towards future autonomous operation of distribution networks involves greater participation of the DWGs in providing their own ancillary services and external grid support </a:t>
            </a:r>
          </a:p>
          <a:p>
            <a:pPr marL="285750" indent="-285750">
              <a:buFont typeface="Arial" panose="020B0604020202020204" pitchFamily="34" charset="0"/>
              <a:buChar char="•"/>
            </a:pPr>
            <a:endParaRPr lang="en-GB" dirty="0">
              <a:solidFill>
                <a:schemeClr val="tx2"/>
              </a:solidFill>
              <a:latin typeface="Gill Sans MT" panose="020B0502020104020203" pitchFamily="34" charset="0"/>
            </a:endParaRPr>
          </a:p>
          <a:p>
            <a:pPr marL="285750" indent="-285750">
              <a:buFont typeface="Arial" panose="020B0604020202020204" pitchFamily="34" charset="0"/>
              <a:buChar char="•"/>
            </a:pPr>
            <a:r>
              <a:rPr lang="en-GB" dirty="0">
                <a:solidFill>
                  <a:schemeClr val="tx2"/>
                </a:solidFill>
                <a:latin typeface="Gill Sans MT" panose="020B0502020104020203" pitchFamily="34" charset="0"/>
              </a:rPr>
              <a:t>A need for smarter commercial arrangements and market structure that incentivises DWGs  to support the network through their reactive power dispatch. </a:t>
            </a:r>
          </a:p>
        </p:txBody>
      </p:sp>
    </p:spTree>
    <p:extLst>
      <p:ext uri="{BB962C8B-B14F-4D97-AF65-F5344CB8AC3E}">
        <p14:creationId xmlns:p14="http://schemas.microsoft.com/office/powerpoint/2010/main" val="375102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9">
                                            <p:txEl>
                                              <p:pRg st="9" end="9"/>
                                            </p:txEl>
                                          </p:spTgt>
                                        </p:tgtEl>
                                        <p:attrNameLst>
                                          <p:attrName>style.visibility</p:attrName>
                                        </p:attrNameLst>
                                      </p:cBhvr>
                                      <p:to>
                                        <p:strVal val="visible"/>
                                      </p:to>
                                    </p:set>
                                    <p:anim calcmode="lin" valueType="num">
                                      <p:cBhvr additive="base">
                                        <p:cTn id="26" dur="500" fill="hold"/>
                                        <p:tgtEl>
                                          <p:spTgt spid="9">
                                            <p:txEl>
                                              <p:pRg st="9" end="9"/>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
                                            <p:txEl>
                                              <p:pRg st="11" end="11"/>
                                            </p:txEl>
                                          </p:spTgt>
                                        </p:tgtEl>
                                        <p:attrNameLst>
                                          <p:attrName>style.visibility</p:attrName>
                                        </p:attrNameLst>
                                      </p:cBhvr>
                                      <p:to>
                                        <p:strVal val="visible"/>
                                      </p:to>
                                    </p:set>
                                    <p:anim calcmode="lin" valueType="num">
                                      <p:cBhvr additive="base">
                                        <p:cTn id="32" dur="500" fill="hold"/>
                                        <p:tgtEl>
                                          <p:spTgt spid="9">
                                            <p:txEl>
                                              <p:pRg st="11" end="1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3142</TotalTime>
  <Words>394</Words>
  <Application>Microsoft Office PowerPoint</Application>
  <PresentationFormat>On-screen Show (4:3)</PresentationFormat>
  <Paragraphs>84</Paragraphs>
  <Slides>10</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6" baseType="lpstr">
      <vt:lpstr>Arial</vt:lpstr>
      <vt:lpstr>Calibri</vt:lpstr>
      <vt:lpstr>Cambria Math</vt:lpstr>
      <vt:lpstr>Gill Sans MT</vt:lpstr>
      <vt:lpstr>Office Theme</vt:lpstr>
      <vt:lpstr>Worksheet</vt:lpstr>
      <vt:lpstr>Reactive Power Capabilities of Distributed Wind Generators </vt:lpstr>
      <vt:lpstr>Outline</vt:lpstr>
      <vt:lpstr>Motivation</vt:lpstr>
      <vt:lpstr>Case-study:  </vt:lpstr>
      <vt:lpstr>Results:</vt:lpstr>
      <vt:lpstr>Results:</vt:lpstr>
      <vt:lpstr>Results:</vt:lpstr>
      <vt:lpstr>Results</vt:lpstr>
      <vt:lpstr>Conclusion</vt:lpstr>
      <vt:lpstr>PowerPoint Presentation</vt:lpstr>
    </vt:vector>
  </TitlesOfParts>
  <Company>University of Strathclyde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IT Services</dc:creator>
  <cp:lastModifiedBy>Daniel Danzerl</cp:lastModifiedBy>
  <cp:revision>127</cp:revision>
  <dcterms:created xsi:type="dcterms:W3CDTF">2011-09-15T12:59:51Z</dcterms:created>
  <dcterms:modified xsi:type="dcterms:W3CDTF">2017-01-10T13:08:33Z</dcterms:modified>
</cp:coreProperties>
</file>